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/>
    <p:restoredTop sz="94682"/>
  </p:normalViewPr>
  <p:slideViewPr>
    <p:cSldViewPr snapToGrid="0">
      <p:cViewPr varScale="1">
        <p:scale>
          <a:sx n="111" d="100"/>
          <a:sy n="111" d="100"/>
        </p:scale>
        <p:origin x="6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550862" y="1157531"/>
            <a:ext cx="11090152" cy="87540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50862" y="2157413"/>
            <a:ext cx="5404341" cy="4173538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</a:lvl1pPr>
            <a:lvl2pPr marL="685800" indent="-228600">
              <a:buSzPct val="100000"/>
              <a:buFont typeface="Arial"/>
              <a:buChar char="•"/>
            </a:lvl2pPr>
            <a:lvl3pPr marL="1143000" indent="-228600">
              <a:buSzPct val="100000"/>
              <a:buFont typeface="Arial"/>
              <a:buChar char="•"/>
            </a:lvl3pPr>
            <a:lvl4pPr marL="1600200" indent="-228600">
              <a:buSzPct val="100000"/>
              <a:buFont typeface="Arial"/>
              <a:buChar char="•"/>
            </a:lvl4pPr>
            <a:lvl5pPr marL="2057400" indent="-228600">
              <a:buSzPct val="100000"/>
              <a:buFont typeface="Arial"/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half" idx="21"/>
          </p:nvPr>
        </p:nvSpPr>
        <p:spPr>
          <a:xfrm>
            <a:off x="6236677" y="2157047"/>
            <a:ext cx="5404339" cy="4173905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</a:pPr>
            <a:endParaRPr/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550864" y="1157531"/>
            <a:ext cx="11084291" cy="87540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50862" y="2157413"/>
            <a:ext cx="7690462" cy="4173538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</a:lvl1pPr>
            <a:lvl2pPr marL="685800" indent="-228600">
              <a:buSzPct val="100000"/>
              <a:buFont typeface="Arial"/>
              <a:buChar char="•"/>
            </a:lvl2pPr>
            <a:lvl3pPr marL="1143000" indent="-228600">
              <a:buSzPct val="100000"/>
              <a:buFont typeface="Arial"/>
              <a:buChar char="•"/>
            </a:lvl3pPr>
            <a:lvl4pPr marL="1600200" indent="-228600">
              <a:buSzPct val="100000"/>
              <a:buFont typeface="Arial"/>
              <a:buChar char="•"/>
            </a:lvl4pPr>
            <a:lvl5pPr marL="2057400" indent="-228600">
              <a:buSzPct val="100000"/>
              <a:buFont typeface="Arial"/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405813" y="2157046"/>
            <a:ext cx="3228976" cy="199231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8405813" y="4337904"/>
            <a:ext cx="3228976" cy="199231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&amp;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550864" y="1157531"/>
            <a:ext cx="11084291" cy="87540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50862" y="2157413"/>
            <a:ext cx="7690462" cy="4173538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</a:lvl1pPr>
            <a:lvl2pPr marL="685800" indent="-228600">
              <a:buSzPct val="100000"/>
              <a:buFont typeface="Arial"/>
              <a:buChar char="•"/>
            </a:lvl2pPr>
            <a:lvl3pPr marL="1143000" indent="-228600">
              <a:buSzPct val="100000"/>
              <a:buFont typeface="Arial"/>
              <a:buChar char="•"/>
            </a:lvl3pPr>
            <a:lvl4pPr marL="1600200" indent="-228600">
              <a:buSzPct val="100000"/>
              <a:buFont typeface="Arial"/>
              <a:buChar char="•"/>
            </a:lvl4pPr>
            <a:lvl5pPr marL="2057400" indent="-228600">
              <a:buSzPct val="100000"/>
              <a:buFont typeface="Arial"/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405813" y="2156927"/>
            <a:ext cx="3228976" cy="417353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556846" y="1157531"/>
            <a:ext cx="11078307" cy="87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56847" y="2157046"/>
            <a:ext cx="11078306" cy="4173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23333D"/>
          </a:solidFill>
          <a:uFillTx/>
          <a:latin typeface="Cormorant Unicase"/>
          <a:ea typeface="Cormorant Unicase"/>
          <a:cs typeface="Cormorant Unicase"/>
          <a:sym typeface="Cormorant Unicase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23333D"/>
          </a:solidFill>
          <a:uFillTx/>
          <a:latin typeface="Cormorant Unicase"/>
          <a:ea typeface="Cormorant Unicase"/>
          <a:cs typeface="Cormorant Unicase"/>
          <a:sym typeface="Cormorant Unicase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23333D"/>
          </a:solidFill>
          <a:uFillTx/>
          <a:latin typeface="Cormorant Unicase"/>
          <a:ea typeface="Cormorant Unicase"/>
          <a:cs typeface="Cormorant Unicase"/>
          <a:sym typeface="Cormorant Unicase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23333D"/>
          </a:solidFill>
          <a:uFillTx/>
          <a:latin typeface="Cormorant Unicase"/>
          <a:ea typeface="Cormorant Unicase"/>
          <a:cs typeface="Cormorant Unicase"/>
          <a:sym typeface="Cormorant Unicase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23333D"/>
          </a:solidFill>
          <a:uFillTx/>
          <a:latin typeface="Cormorant Unicase"/>
          <a:ea typeface="Cormorant Unicase"/>
          <a:cs typeface="Cormorant Unicase"/>
          <a:sym typeface="Cormorant Unicase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23333D"/>
          </a:solidFill>
          <a:uFillTx/>
          <a:latin typeface="Cormorant Unicase"/>
          <a:ea typeface="Cormorant Unicase"/>
          <a:cs typeface="Cormorant Unicase"/>
          <a:sym typeface="Cormorant Unicase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23333D"/>
          </a:solidFill>
          <a:uFillTx/>
          <a:latin typeface="Cormorant Unicase"/>
          <a:ea typeface="Cormorant Unicase"/>
          <a:cs typeface="Cormorant Unicase"/>
          <a:sym typeface="Cormorant Unicase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23333D"/>
          </a:solidFill>
          <a:uFillTx/>
          <a:latin typeface="Cormorant Unicase"/>
          <a:ea typeface="Cormorant Unicase"/>
          <a:cs typeface="Cormorant Unicase"/>
          <a:sym typeface="Cormorant Unicase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23333D"/>
          </a:solidFill>
          <a:uFillTx/>
          <a:latin typeface="Cormorant Unicase"/>
          <a:ea typeface="Cormorant Unicase"/>
          <a:cs typeface="Cormorant Unicase"/>
          <a:sym typeface="Cormorant Unicase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23333D"/>
          </a:solidFill>
          <a:uFillTx/>
          <a:latin typeface="Raleway"/>
          <a:ea typeface="Raleway"/>
          <a:cs typeface="Raleway"/>
          <a:sym typeface="Raleway"/>
        </a:defRPr>
      </a:lvl1pPr>
      <a:lvl2pPr marL="0" marR="0" indent="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23333D"/>
          </a:solidFill>
          <a:uFillTx/>
          <a:latin typeface="Raleway"/>
          <a:ea typeface="Raleway"/>
          <a:cs typeface="Raleway"/>
          <a:sym typeface="Raleway"/>
        </a:defRPr>
      </a:lvl2pPr>
      <a:lvl3pPr marL="0" marR="0" indent="914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23333D"/>
          </a:solidFill>
          <a:uFillTx/>
          <a:latin typeface="Raleway"/>
          <a:ea typeface="Raleway"/>
          <a:cs typeface="Raleway"/>
          <a:sym typeface="Raleway"/>
        </a:defRPr>
      </a:lvl3pPr>
      <a:lvl4pPr marL="0" marR="0" indent="1371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23333D"/>
          </a:solidFill>
          <a:uFillTx/>
          <a:latin typeface="Raleway"/>
          <a:ea typeface="Raleway"/>
          <a:cs typeface="Raleway"/>
          <a:sym typeface="Raleway"/>
        </a:defRPr>
      </a:lvl4pPr>
      <a:lvl5pPr marL="0" marR="0" indent="1828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23333D"/>
          </a:solidFill>
          <a:uFillTx/>
          <a:latin typeface="Raleway"/>
          <a:ea typeface="Raleway"/>
          <a:cs typeface="Raleway"/>
          <a:sym typeface="Raleway"/>
        </a:defRPr>
      </a:lvl5pPr>
      <a:lvl6pPr marL="0" marR="0" indent="22860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23333D"/>
          </a:solidFill>
          <a:uFillTx/>
          <a:latin typeface="Raleway"/>
          <a:ea typeface="Raleway"/>
          <a:cs typeface="Raleway"/>
          <a:sym typeface="Raleway"/>
        </a:defRPr>
      </a:lvl6pPr>
      <a:lvl7pPr marL="0" marR="0" indent="2743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23333D"/>
          </a:solidFill>
          <a:uFillTx/>
          <a:latin typeface="Raleway"/>
          <a:ea typeface="Raleway"/>
          <a:cs typeface="Raleway"/>
          <a:sym typeface="Raleway"/>
        </a:defRPr>
      </a:lvl7pPr>
      <a:lvl8pPr marL="0" marR="0" indent="3200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23333D"/>
          </a:solidFill>
          <a:uFillTx/>
          <a:latin typeface="Raleway"/>
          <a:ea typeface="Raleway"/>
          <a:cs typeface="Raleway"/>
          <a:sym typeface="Raleway"/>
        </a:defRPr>
      </a:lvl8pPr>
      <a:lvl9pPr marL="0" marR="0" indent="3657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rgbClr val="23333D"/>
          </a:solidFill>
          <a:uFillTx/>
          <a:latin typeface="Raleway"/>
          <a:ea typeface="Raleway"/>
          <a:cs typeface="Raleway"/>
          <a:sym typeface="Raleway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1"/>
          <p:cNvSpPr txBox="1"/>
          <p:nvPr/>
        </p:nvSpPr>
        <p:spPr>
          <a:xfrm>
            <a:off x="5543694" y="2407533"/>
            <a:ext cx="6494555" cy="4054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800" b="1"/>
            </a:pPr>
            <a:r>
              <a:t>Week 4: St Alcuin of York &amp; Hild of Whitby</a:t>
            </a:r>
          </a:p>
          <a:p>
            <a:pPr>
              <a:defRPr sz="1200" b="1"/>
            </a:pPr>
            <a:endParaRPr/>
          </a:p>
          <a:p>
            <a:pPr>
              <a:defRPr sz="2800" b="1"/>
            </a:pPr>
            <a:r>
              <a:t>Walking in Darkness</a:t>
            </a:r>
          </a:p>
          <a:p>
            <a:pPr>
              <a:defRPr sz="100"/>
            </a:pPr>
            <a:endParaRPr sz="1000"/>
          </a:p>
          <a:p>
            <a:pPr>
              <a:defRPr sz="2400"/>
            </a:pPr>
            <a:r>
              <a:t>	Readings: 	Psalm 139.10-11</a:t>
            </a:r>
          </a:p>
          <a:p>
            <a:pPr lvl="6">
              <a:defRPr sz="2400"/>
            </a:pPr>
            <a:r>
              <a:t>Psalm 119:105</a:t>
            </a:r>
          </a:p>
          <a:p>
            <a:pPr lvl="6">
              <a:defRPr sz="2400"/>
            </a:pPr>
            <a:r>
              <a:t>Psalm 96.9</a:t>
            </a:r>
          </a:p>
          <a:p>
            <a:pPr lvl="6">
              <a:defRPr sz="2400"/>
            </a:pPr>
            <a:r>
              <a:t>Isaiah 9.2</a:t>
            </a:r>
          </a:p>
          <a:p>
            <a:pPr lvl="6">
              <a:defRPr sz="2400"/>
            </a:pPr>
            <a:r>
              <a:t>1 Thessalonians 5.11</a:t>
            </a:r>
          </a:p>
          <a:p>
            <a:pPr lvl="6">
              <a:defRPr sz="2400"/>
            </a:pPr>
            <a:r>
              <a:t>Matthew 5.16			</a:t>
            </a:r>
          </a:p>
          <a:p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 30-06-2026 at 20.51.png" descr="Image 30-06-2026 at 20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39" y="1181854"/>
            <a:ext cx="11957322" cy="5180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Image 30-06-2026 at 20.51.png" descr="Image 30-06-2026 at 20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047" y="1131017"/>
            <a:ext cx="12192001" cy="5282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 30-06-2026 at 20.52.png" descr="Image 30-06-2026 at 20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549" y="933038"/>
            <a:ext cx="9782367" cy="5871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 30-06-2026 at 20.53.png" descr="Image 30-06-2026 at 20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193" y="1792144"/>
            <a:ext cx="12390386" cy="4004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 30-06-2026 at 20.54.png" descr="Image 30-06-2026 at 20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36" y="859347"/>
            <a:ext cx="11568328" cy="57143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 30-06-2026 at 20.55.png" descr="Image 30-06-2026 at 20.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45239"/>
            <a:ext cx="12192001" cy="4797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 30-06-2026 at 20.55.png" descr="Image 30-06-2026 at 20.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59" y="1116731"/>
            <a:ext cx="12192001" cy="51433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images.jpeg"/>
          <p:cNvGrpSpPr/>
          <p:nvPr/>
        </p:nvGrpSpPr>
        <p:grpSpPr>
          <a:xfrm rot="911962">
            <a:off x="3698775" y="1702192"/>
            <a:ext cx="3858017" cy="2600998"/>
            <a:chOff x="0" y="0"/>
            <a:chExt cx="3858016" cy="2600996"/>
          </a:xfrm>
        </p:grpSpPr>
        <p:pic>
          <p:nvPicPr>
            <p:cNvPr id="99" name="images.jpeg" descr="images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200" y="203200"/>
              <a:ext cx="3451617" cy="21564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8" name="images.jpeg" descr="images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58017" cy="2600997"/>
            </a:xfrm>
            <a:prstGeom prst="rect">
              <a:avLst/>
            </a:prstGeom>
            <a:effectLst/>
          </p:spPr>
        </p:pic>
      </p:grpSp>
      <p:grpSp>
        <p:nvGrpSpPr>
          <p:cNvPr id="103" name="images.jpeg"/>
          <p:cNvGrpSpPr/>
          <p:nvPr/>
        </p:nvGrpSpPr>
        <p:grpSpPr>
          <a:xfrm rot="20103430">
            <a:off x="157104" y="1974850"/>
            <a:ext cx="3695701" cy="2908301"/>
            <a:chOff x="0" y="0"/>
            <a:chExt cx="3695700" cy="2908300"/>
          </a:xfrm>
        </p:grpSpPr>
        <p:pic>
          <p:nvPicPr>
            <p:cNvPr id="102" name="images.jpeg" descr="images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199" y="203200"/>
              <a:ext cx="3289301" cy="2463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1" name="images.jpeg" descr="images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695700" cy="2908300"/>
            </a:xfrm>
            <a:prstGeom prst="rect">
              <a:avLst/>
            </a:prstGeom>
            <a:effectLst/>
          </p:spPr>
        </p:pic>
      </p:grpSp>
      <p:sp>
        <p:nvSpPr>
          <p:cNvPr id="104" name="Title 1"/>
          <p:cNvSpPr txBox="1">
            <a:spLocks noGrp="1"/>
          </p:cNvSpPr>
          <p:nvPr>
            <p:ph type="title"/>
          </p:nvPr>
        </p:nvSpPr>
        <p:spPr>
          <a:xfrm>
            <a:off x="840667" y="897483"/>
            <a:ext cx="6300150" cy="1469920"/>
          </a:xfrm>
          <a:prstGeom prst="rect">
            <a:avLst/>
          </a:prstGeom>
        </p:spPr>
        <p:txBody>
          <a:bodyPr/>
          <a:lstStyle>
            <a:lvl1pPr algn="ctr" defTabSz="822959">
              <a:defRPr sz="3600" b="0"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The Geographical connection: Northumbrian Pilgrimage</a:t>
            </a:r>
          </a:p>
        </p:txBody>
      </p:sp>
      <p:pic>
        <p:nvPicPr>
          <p:cNvPr id="105" name="images.jpeg" descr="images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8404" y="978707"/>
            <a:ext cx="4182357" cy="58839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" name="images.jpeg"/>
          <p:cNvGrpSpPr/>
          <p:nvPr/>
        </p:nvGrpSpPr>
        <p:grpSpPr>
          <a:xfrm>
            <a:off x="3129151" y="3946298"/>
            <a:ext cx="2723741" cy="3354243"/>
            <a:chOff x="0" y="0"/>
            <a:chExt cx="2723739" cy="3354242"/>
          </a:xfrm>
        </p:grpSpPr>
        <p:pic>
          <p:nvPicPr>
            <p:cNvPr id="107" name="images.jpeg" descr="images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200" y="203200"/>
              <a:ext cx="2317340" cy="29097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6" name="images.jpeg" descr="images.jpeg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2723740" cy="33542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Alcuin - Pilgrimage as Education and Diplomacy"/>
          <p:cNvSpPr txBox="1">
            <a:spLocks noGrp="1"/>
          </p:cNvSpPr>
          <p:nvPr>
            <p:ph type="title"/>
          </p:nvPr>
        </p:nvSpPr>
        <p:spPr>
          <a:xfrm>
            <a:off x="124699" y="1909567"/>
            <a:ext cx="6734348" cy="3038866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Alcuin - Pilgrimage as Education and Diplomacy</a:t>
            </a:r>
          </a:p>
        </p:txBody>
      </p:sp>
      <p:pic>
        <p:nvPicPr>
          <p:cNvPr id="111" name="images.jpeg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857" y="907180"/>
            <a:ext cx="4469647" cy="5612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Hild: The Spiritual Director of Pilgrims"/>
          <p:cNvSpPr txBox="1">
            <a:spLocks noGrp="1"/>
          </p:cNvSpPr>
          <p:nvPr>
            <p:ph type="title"/>
          </p:nvPr>
        </p:nvSpPr>
        <p:spPr>
          <a:xfrm>
            <a:off x="-1098206" y="1027829"/>
            <a:ext cx="11084291" cy="875403"/>
          </a:xfrm>
          <a:prstGeom prst="rect">
            <a:avLst/>
          </a:prstGeom>
        </p:spPr>
        <p:txBody>
          <a:bodyPr/>
          <a:lstStyle>
            <a:lvl1pPr algn="ctr" defTabSz="905255">
              <a:defRPr sz="3959" b="0"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Hild: The Spiritual Director of Pilgrims</a:t>
            </a:r>
          </a:p>
        </p:txBody>
      </p:sp>
      <p:pic>
        <p:nvPicPr>
          <p:cNvPr id="114" name="images.jpeg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45" y="2066929"/>
            <a:ext cx="2540001" cy="363220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15" name="images.jpeg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6288" y="1085061"/>
            <a:ext cx="2975980" cy="5595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s.jpeg" descr="image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566" y="2098679"/>
            <a:ext cx="5080001" cy="356870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s.jpeg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319" y="1897310"/>
            <a:ext cx="6184055" cy="46590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" name="whitby-header-731x1024.jpeg"/>
          <p:cNvGrpSpPr/>
          <p:nvPr/>
        </p:nvGrpSpPr>
        <p:grpSpPr>
          <a:xfrm rot="20145121">
            <a:off x="753056" y="1881344"/>
            <a:ext cx="3246123" cy="4422443"/>
            <a:chOff x="0" y="0"/>
            <a:chExt cx="3246121" cy="4422441"/>
          </a:xfrm>
        </p:grpSpPr>
        <p:pic>
          <p:nvPicPr>
            <p:cNvPr id="119" name="whitby-header-731x1024.jpeg" descr="whitby-header-731x1024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199" y="203200"/>
              <a:ext cx="2839723" cy="39779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8" name="whitby-header-731x1024.jpeg" descr="whitby-header-731x1024.jpe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246122" cy="4422442"/>
            </a:xfrm>
            <a:prstGeom prst="rect">
              <a:avLst/>
            </a:prstGeom>
            <a:effectLst/>
          </p:spPr>
        </p:pic>
      </p:grpSp>
      <p:sp>
        <p:nvSpPr>
          <p:cNvPr id="121" name="Title 1"/>
          <p:cNvSpPr txBox="1">
            <a:spLocks noGrp="1"/>
          </p:cNvSpPr>
          <p:nvPr>
            <p:ph type="title"/>
          </p:nvPr>
        </p:nvSpPr>
        <p:spPr>
          <a:xfrm>
            <a:off x="-334374" y="373588"/>
            <a:ext cx="6739415" cy="3183262"/>
          </a:xfrm>
          <a:prstGeom prst="rect">
            <a:avLst/>
          </a:prstGeom>
        </p:spPr>
        <p:txBody>
          <a:bodyPr/>
          <a:lstStyle/>
          <a:p>
            <a:pPr algn="ctr">
              <a:defRPr b="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rPr dirty="0"/>
              <a:t>The Modern day connection</a:t>
            </a:r>
          </a:p>
          <a:p>
            <a:pPr algn="ctr">
              <a:defRPr b="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rPr dirty="0"/>
              <a:t>- the Hilda Way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1"/>
          <p:cNvSpPr txBox="1"/>
          <p:nvPr/>
        </p:nvSpPr>
        <p:spPr>
          <a:xfrm>
            <a:off x="5543694" y="2407533"/>
            <a:ext cx="6494555" cy="3412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Psalm 139.9-12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1600">
                <a:solidFill>
                  <a:srgbClr val="23333D"/>
                </a:solidFill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If I take the wings of the morning and settle at the farthest limits of the sea,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1600">
                <a:solidFill>
                  <a:srgbClr val="23333D"/>
                </a:solidFill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even there your hand shall lead me, and your right hand shall hold me fast.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1600">
                <a:solidFill>
                  <a:srgbClr val="23333D"/>
                </a:solidFill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If I say, “Surely the darkness shall cover me, night wraps itself around me,”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 sz="1600">
                <a:solidFill>
                  <a:srgbClr val="23333D"/>
                </a:solidFill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even the darkness is not dark to you;  the night is as bright as the day,</a:t>
            </a:r>
            <a:br/>
            <a:r>
              <a:t>    for darkness is as light to you</a:t>
            </a:r>
          </a:p>
          <a:p>
            <a:pPr lvl="6">
              <a:defRPr sz="2400"/>
            </a:pPr>
            <a:r>
              <a:t>		</a:t>
            </a:r>
          </a:p>
          <a:p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What does Hild teach us today?…"/>
          <p:cNvSpPr txBox="1">
            <a:spLocks noGrp="1"/>
          </p:cNvSpPr>
          <p:nvPr>
            <p:ph type="subTitle" sz="half" idx="1"/>
          </p:nvPr>
        </p:nvSpPr>
        <p:spPr>
          <a:xfrm>
            <a:off x="5944708" y="1690855"/>
            <a:ext cx="6761635" cy="4213682"/>
          </a:xfrm>
          <a:prstGeom prst="rect">
            <a:avLst/>
          </a:prstGeom>
        </p:spPr>
        <p:txBody>
          <a:bodyPr/>
          <a:lstStyle/>
          <a:p>
            <a:pPr defTabSz="722376">
              <a:spcBef>
                <a:spcPts val="700"/>
              </a:spcBef>
              <a:buFont typeface="Arial"/>
              <a:defRPr sz="3160"/>
            </a:pPr>
            <a:endParaRPr/>
          </a:p>
          <a:p>
            <a:pPr defTabSz="722376">
              <a:spcBef>
                <a:spcPts val="700"/>
              </a:spcBef>
              <a:buFont typeface="Arial"/>
              <a:defRPr sz="3160"/>
            </a:pPr>
            <a:endParaRPr/>
          </a:p>
          <a:p>
            <a:pPr defTabSz="722376">
              <a:spcBef>
                <a:spcPts val="700"/>
              </a:spcBef>
              <a:buFont typeface="Arial"/>
              <a:defRPr sz="316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What does Hild teach us today?</a:t>
            </a:r>
          </a:p>
          <a:p>
            <a:pPr defTabSz="722376">
              <a:spcBef>
                <a:spcPts val="700"/>
              </a:spcBef>
              <a:buFont typeface="Arial"/>
              <a:defRPr sz="3160">
                <a:latin typeface="Apple Chancery"/>
                <a:ea typeface="Apple Chancery"/>
                <a:cs typeface="Apple Chancery"/>
                <a:sym typeface="Apple Chancery"/>
              </a:defRPr>
            </a:pPr>
            <a:endParaRPr/>
          </a:p>
          <a:p>
            <a:pPr defTabSz="722376">
              <a:spcBef>
                <a:spcPts val="700"/>
              </a:spcBef>
              <a:buFont typeface="Arial"/>
              <a:defRPr sz="316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What does Alcuin teach us today?</a:t>
            </a:r>
          </a:p>
          <a:p>
            <a:pPr defTabSz="722376">
              <a:spcBef>
                <a:spcPts val="700"/>
              </a:spcBef>
              <a:buFont typeface="Arial"/>
              <a:defRPr sz="3160"/>
            </a:pPr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 defTabSz="905255">
              <a:defRPr sz="3959" b="0"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			St Alcuin of York</a:t>
            </a:r>
          </a:p>
        </p:txBody>
      </p:sp>
      <p:sp>
        <p:nvSpPr>
          <p:cNvPr id="58" name="Text Placeholder 3"/>
          <p:cNvSpPr txBox="1"/>
          <p:nvPr/>
        </p:nvSpPr>
        <p:spPr>
          <a:xfrm>
            <a:off x="5943715" y="2058632"/>
            <a:ext cx="5312898" cy="415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000">
                <a:solidFill>
                  <a:srgbClr val="23333D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735-19 May 804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000">
                <a:solidFill>
                  <a:srgbClr val="23333D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Anglo-Saxon Scholar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000">
                <a:solidFill>
                  <a:srgbClr val="23333D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Carolingian Renaissance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000">
                <a:solidFill>
                  <a:srgbClr val="23333D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Charlemagne &amp; Aachen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000">
                <a:solidFill>
                  <a:srgbClr val="23333D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The ‘Liberal Arts’ (Mathematical and Verbal)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000">
                <a:solidFill>
                  <a:srgbClr val="23333D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Preservation of text - punctuation, lower case, space between words - this font (like all on a screen) are descendants of Carolignian script!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000">
                <a:solidFill>
                  <a:srgbClr val="23333D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Defender of literacy and advisor to power</a:t>
            </a:r>
          </a:p>
        </p:txBody>
      </p:sp>
      <p:grpSp>
        <p:nvGrpSpPr>
          <p:cNvPr id="61" name="Raban-Maur_Alcuin_Otgar.jpg"/>
          <p:cNvGrpSpPr/>
          <p:nvPr/>
        </p:nvGrpSpPr>
        <p:grpSpPr>
          <a:xfrm>
            <a:off x="-43890" y="976040"/>
            <a:ext cx="5495181" cy="5864992"/>
            <a:chOff x="0" y="0"/>
            <a:chExt cx="5495179" cy="5864990"/>
          </a:xfrm>
        </p:grpSpPr>
        <p:pic>
          <p:nvPicPr>
            <p:cNvPr id="60" name="Raban-Maur_Alcuin_Otgar.jpg" descr="Raban-Maur_Alcuin_Otgar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200" y="203200"/>
              <a:ext cx="5088780" cy="54204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" name="Raban-Maur_Alcuin_Otgar.jpg" descr="Raban-Maur_Alcuin_Otgar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495180" cy="586499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r" defTabSz="905255">
              <a:defRPr sz="3959" b="0"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			St Alcuin of York</a:t>
            </a:r>
          </a:p>
        </p:txBody>
      </p:sp>
      <p:pic>
        <p:nvPicPr>
          <p:cNvPr id="64" name="Image 30-06-2026 at 20.43.png" descr="Image 30-06-2026 at 20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1" y="1997637"/>
            <a:ext cx="12192001" cy="51239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 30-06-2026 at 20.43.png" descr="Image 30-06-2026 at 20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129" y="913562"/>
            <a:ext cx="9600318" cy="5976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30-06-2026 at 20.43 (1).png" descr="Image 30-06-2026 at 20.43 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527" y="1479978"/>
            <a:ext cx="12403054" cy="4488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 30-06-2026 at 20.44.png" descr="Image 30-06-2026 at 20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5068" y="1054789"/>
            <a:ext cx="12593906" cy="5421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4"/>
          <p:cNvSpPr txBox="1">
            <a:spLocks noGrp="1"/>
          </p:cNvSpPr>
          <p:nvPr>
            <p:ph type="title"/>
          </p:nvPr>
        </p:nvSpPr>
        <p:spPr>
          <a:xfrm>
            <a:off x="550863" y="1157531"/>
            <a:ext cx="11084292" cy="875403"/>
          </a:xfrm>
          <a:prstGeom prst="rect">
            <a:avLst/>
          </a:prstGeom>
        </p:spPr>
        <p:txBody>
          <a:bodyPr/>
          <a:lstStyle>
            <a:lvl1pPr defTabSz="630936">
              <a:defRPr sz="2760" i="1"/>
            </a:lvl1pPr>
          </a:lstStyle>
          <a:p>
            <a:r>
              <a:t>York</a:t>
            </a:r>
          </a:p>
        </p:txBody>
      </p:sp>
      <p:sp>
        <p:nvSpPr>
          <p:cNvPr id="73" name="Text Placeholder 5"/>
          <p:cNvSpPr txBox="1">
            <a:spLocks noGrp="1"/>
          </p:cNvSpPr>
          <p:nvPr>
            <p:ph type="body" sz="half" idx="1"/>
          </p:nvPr>
        </p:nvSpPr>
        <p:spPr>
          <a:xfrm>
            <a:off x="848878" y="2157414"/>
            <a:ext cx="6984885" cy="32595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4" name="44365eb3-city-14673-1779551dd75.jpg" descr="44365eb3-city-14673-1779551dd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896" y="810900"/>
            <a:ext cx="12192001" cy="5952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5"/>
          <p:cNvSpPr txBox="1">
            <a:spLocks noGrp="1"/>
          </p:cNvSpPr>
          <p:nvPr>
            <p:ph type="title"/>
          </p:nvPr>
        </p:nvSpPr>
        <p:spPr>
          <a:xfrm>
            <a:off x="553854" y="965531"/>
            <a:ext cx="11084292" cy="875403"/>
          </a:xfrm>
          <a:prstGeom prst="rect">
            <a:avLst/>
          </a:prstGeom>
        </p:spPr>
        <p:txBody>
          <a:bodyPr/>
          <a:lstStyle>
            <a:lvl1pPr algn="ctr" defTabSz="905255">
              <a:defRPr sz="3959" b="0"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r>
              <a:t>St Hild(a) of Whitby</a:t>
            </a:r>
          </a:p>
        </p:txBody>
      </p:sp>
      <p:sp>
        <p:nvSpPr>
          <p:cNvPr id="77" name="Text Placeholder 6"/>
          <p:cNvSpPr txBox="1">
            <a:spLocks noGrp="1"/>
          </p:cNvSpPr>
          <p:nvPr>
            <p:ph type="body" sz="quarter" idx="1"/>
          </p:nvPr>
        </p:nvSpPr>
        <p:spPr>
          <a:xfrm>
            <a:off x="550863" y="2157414"/>
            <a:ext cx="3731771" cy="4081341"/>
          </a:xfrm>
          <a:prstGeom prst="rect">
            <a:avLst/>
          </a:prstGeom>
        </p:spPr>
        <p:txBody>
          <a:bodyPr/>
          <a:lstStyle/>
          <a:p>
            <a:pPr marL="221742" indent="-221742" defTabSz="886968">
              <a:spcBef>
                <a:spcPts val="900"/>
              </a:spcBef>
              <a:defRPr sz="1940">
                <a:latin typeface="Chalkboard"/>
                <a:ea typeface="Chalkboard"/>
                <a:cs typeface="Chalkboard"/>
                <a:sym typeface="Chalkboard"/>
              </a:defRPr>
            </a:pPr>
            <a:r>
              <a:t>614-680</a:t>
            </a:r>
          </a:p>
          <a:p>
            <a:pPr marL="221742" indent="-221742" defTabSz="886968">
              <a:spcBef>
                <a:spcPts val="900"/>
              </a:spcBef>
              <a:defRPr sz="1940">
                <a:latin typeface="Chalkboard"/>
                <a:ea typeface="Chalkboard"/>
                <a:cs typeface="Chalkboard"/>
                <a:sym typeface="Chalkboard"/>
              </a:defRPr>
            </a:pPr>
            <a:r>
              <a:t>Royal beginnings and conversion</a:t>
            </a:r>
          </a:p>
          <a:p>
            <a:pPr marL="221742" indent="-221742" defTabSz="886968">
              <a:spcBef>
                <a:spcPts val="900"/>
              </a:spcBef>
              <a:defRPr sz="1940">
                <a:latin typeface="Chalkboard"/>
                <a:ea typeface="Chalkboard"/>
                <a:cs typeface="Chalkboard"/>
                <a:sym typeface="Chalkboard"/>
              </a:defRPr>
            </a:pPr>
            <a:r>
              <a:t>The Great Abbess of Whitby</a:t>
            </a:r>
          </a:p>
          <a:p>
            <a:pPr marL="221742" indent="-221742" defTabSz="886968">
              <a:spcBef>
                <a:spcPts val="900"/>
              </a:spcBef>
              <a:defRPr sz="1940">
                <a:latin typeface="Chalkboard"/>
                <a:ea typeface="Chalkboard"/>
                <a:cs typeface="Chalkboard"/>
                <a:sym typeface="Chalkboard"/>
              </a:defRPr>
            </a:pPr>
            <a:r>
              <a:t>Major legacies: Synod of Whitby</a:t>
            </a:r>
          </a:p>
          <a:p>
            <a:pPr marL="221742" indent="-221742" defTabSz="886968">
              <a:spcBef>
                <a:spcPts val="900"/>
              </a:spcBef>
              <a:defRPr sz="1940">
                <a:latin typeface="Chalkboard"/>
                <a:ea typeface="Chalkboard"/>
                <a:cs typeface="Chalkboard"/>
                <a:sym typeface="Chalkboard"/>
              </a:defRPr>
            </a:pPr>
            <a:r>
              <a:t>Patron of English poetry</a:t>
            </a:r>
          </a:p>
          <a:p>
            <a:pPr marL="221742" indent="-221742" defTabSz="886968">
              <a:spcBef>
                <a:spcPts val="900"/>
              </a:spcBef>
              <a:defRPr sz="1940">
                <a:latin typeface="Chalkboard"/>
                <a:ea typeface="Chalkboard"/>
                <a:cs typeface="Chalkboard"/>
                <a:sym typeface="Chalkboard"/>
              </a:defRPr>
            </a:pPr>
            <a:r>
              <a:t>Death and local legend</a:t>
            </a:r>
          </a:p>
          <a:p>
            <a:pPr marL="221742" indent="-221742" defTabSz="886968">
              <a:spcBef>
                <a:spcPts val="900"/>
              </a:spcBef>
              <a:defRPr sz="1940">
                <a:latin typeface="Chalkboard"/>
                <a:ea typeface="Chalkboard"/>
                <a:cs typeface="Chalkboard"/>
                <a:sym typeface="Chalkboard"/>
              </a:defRPr>
            </a:pPr>
            <a:r>
              <a:t>Legend of Whitby Ammonites</a:t>
            </a:r>
          </a:p>
          <a:p>
            <a:pPr marL="0" indent="0" defTabSz="886968">
              <a:spcBef>
                <a:spcPts val="900"/>
              </a:spcBef>
              <a:buSzTx/>
              <a:buNone/>
              <a:defRPr sz="1940"/>
            </a:pPr>
            <a:br/>
            <a:endParaRPr/>
          </a:p>
        </p:txBody>
      </p:sp>
      <p:grpSp>
        <p:nvGrpSpPr>
          <p:cNvPr id="80" name="images.jpeg"/>
          <p:cNvGrpSpPr/>
          <p:nvPr/>
        </p:nvGrpSpPr>
        <p:grpSpPr>
          <a:xfrm>
            <a:off x="4146968" y="1645627"/>
            <a:ext cx="3898064" cy="5143015"/>
            <a:chOff x="0" y="0"/>
            <a:chExt cx="3898063" cy="5143013"/>
          </a:xfrm>
        </p:grpSpPr>
        <p:pic>
          <p:nvPicPr>
            <p:cNvPr id="79" name="images.jpeg" descr="images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200" y="203200"/>
              <a:ext cx="3491664" cy="46985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8" name="images.jpeg" descr="images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898064" cy="5143014"/>
            </a:xfrm>
            <a:prstGeom prst="rect">
              <a:avLst/>
            </a:prstGeom>
            <a:effectLst/>
          </p:spPr>
        </p:pic>
      </p:grpSp>
      <p:grpSp>
        <p:nvGrpSpPr>
          <p:cNvPr id="83" name="whitby-abbey-east-end.jpg"/>
          <p:cNvGrpSpPr/>
          <p:nvPr/>
        </p:nvGrpSpPr>
        <p:grpSpPr>
          <a:xfrm>
            <a:off x="7870479" y="1910383"/>
            <a:ext cx="4322027" cy="4384600"/>
            <a:chOff x="0" y="0"/>
            <a:chExt cx="4322025" cy="4384598"/>
          </a:xfrm>
        </p:grpSpPr>
        <p:pic>
          <p:nvPicPr>
            <p:cNvPr id="82" name="whitby-abbey-east-end.jpg" descr="whitby-abbey-east-end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200" y="203200"/>
              <a:ext cx="3915626" cy="39400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" name="whitby-abbey-east-end.jpg" descr="whitby-abbey-east-end.jp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322026" cy="438459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Intro Slide">
  <a:themeElements>
    <a:clrScheme name="Intro Slid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Intro Slid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Intro Sli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tro Slide">
  <a:themeElements>
    <a:clrScheme name="Intro Slid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Intro Slid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Intro Sli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266</Words>
  <Application>Microsoft Macintosh PowerPoint</Application>
  <PresentationFormat>Widescreen</PresentationFormat>
  <Paragraphs>45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Cormorant Unicase</vt:lpstr>
      <vt:lpstr>Aptos</vt:lpstr>
      <vt:lpstr>Arial</vt:lpstr>
      <vt:lpstr>Calibri</vt:lpstr>
      <vt:lpstr>Raleway</vt:lpstr>
      <vt:lpstr>Intro Slide</vt:lpstr>
      <vt:lpstr>PowerPoint Presentation</vt:lpstr>
      <vt:lpstr>PowerPoint Presentation</vt:lpstr>
      <vt:lpstr>   St Alcuin of York</vt:lpstr>
      <vt:lpstr>   St Alcuin of York</vt:lpstr>
      <vt:lpstr>PowerPoint Presentation</vt:lpstr>
      <vt:lpstr>PowerPoint Presentation</vt:lpstr>
      <vt:lpstr>PowerPoint Presentation</vt:lpstr>
      <vt:lpstr>York</vt:lpstr>
      <vt:lpstr>St Hild(a) of Whitby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Geographical connection: Northumbrian Pilgrimage</vt:lpstr>
      <vt:lpstr>Alcuin - Pilgrimage as Education and Diplomacy</vt:lpstr>
      <vt:lpstr>Hild: The Spiritual Director of Pilgrims</vt:lpstr>
      <vt:lpstr>The Modern day connection - the Hilda Way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Jill Sandham</cp:lastModifiedBy>
  <cp:revision>2</cp:revision>
  <dcterms:modified xsi:type="dcterms:W3CDTF">2026-07-03T06:07:08Z</dcterms:modified>
</cp:coreProperties>
</file>