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7"/>
  </p:notesMasterIdLst>
  <p:handoutMasterIdLst>
    <p:handoutMasterId r:id="rId18"/>
  </p:handoutMasterIdLst>
  <p:sldIdLst>
    <p:sldId id="256" r:id="rId2"/>
    <p:sldId id="258" r:id="rId3"/>
    <p:sldId id="260" r:id="rId4"/>
    <p:sldId id="259" r:id="rId5"/>
    <p:sldId id="262" r:id="rId6"/>
    <p:sldId id="261" r:id="rId7"/>
    <p:sldId id="264" r:id="rId8"/>
    <p:sldId id="263" r:id="rId9"/>
    <p:sldId id="265" r:id="rId10"/>
    <p:sldId id="266" r:id="rId11"/>
    <p:sldId id="267" r:id="rId12"/>
    <p:sldId id="270" r:id="rId13"/>
    <p:sldId id="268" r:id="rId14"/>
    <p:sldId id="269" r:id="rId15"/>
    <p:sldId id="271" r:id="rId16"/>
  </p:sldIdLst>
  <p:sldSz cx="12192000" cy="6858000"/>
  <p:notesSz cx="6858000" cy="9144000"/>
  <p:embeddedFontLst>
    <p:embeddedFont>
      <p:font typeface="Cormorant Unicase"/>
      <p:regular r:id="rId19"/>
      <p:bold r:id="rId20"/>
    </p:embeddedFont>
    <p:embeddedFont>
      <p:font typeface="Raleway" pitchFamily="2" charset="77"/>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EA07BB-24BE-68FC-9AA3-6820A0208F03}" name="Ruvimbo Makumbe" initials="RM" userId="BfzveENGL2gRpoIPyAZ62KNVyROTbkzpYwgidIoQHUU="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3333D"/>
    <a:srgbClr val="361560"/>
    <a:srgbClr val="0A1D51"/>
    <a:srgbClr val="FFC95A"/>
    <a:srgbClr val="071A4C"/>
    <a:srgbClr val="FFC013"/>
    <a:srgbClr val="E3A6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p:restoredTop sz="93893"/>
  </p:normalViewPr>
  <p:slideViewPr>
    <p:cSldViewPr snapToGrid="0">
      <p:cViewPr varScale="1">
        <p:scale>
          <a:sx n="122" d="100"/>
          <a:sy n="122" d="100"/>
        </p:scale>
        <p:origin x="336" y="184"/>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B846F8-CDBD-933C-FD9D-02122B1FE0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909513-38F3-887B-979C-0F3265C9E3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134832-4232-4341-B9F0-9939E21B6F38}" type="datetimeFigureOut">
              <a:rPr lang="en-US" smtClean="0"/>
              <a:t>6/11/26</a:t>
            </a:fld>
            <a:endParaRPr lang="en-US"/>
          </a:p>
        </p:txBody>
      </p:sp>
      <p:sp>
        <p:nvSpPr>
          <p:cNvPr id="4" name="Footer Placeholder 3">
            <a:extLst>
              <a:ext uri="{FF2B5EF4-FFF2-40B4-BE49-F238E27FC236}">
                <a16:creationId xmlns:a16="http://schemas.microsoft.com/office/drawing/2014/main" id="{235B20E6-5538-FB6F-18B2-2B7BAEE7C9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DD057A-B783-1FC2-041F-EDA9DC88E3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51149-B221-7E4D-A2CD-BD13CA045C61}" type="slidenum">
              <a:rPr lang="en-US" smtClean="0"/>
              <a:t>‹#›</a:t>
            </a:fld>
            <a:endParaRPr lang="en-US"/>
          </a:p>
        </p:txBody>
      </p:sp>
    </p:spTree>
    <p:extLst>
      <p:ext uri="{BB962C8B-B14F-4D97-AF65-F5344CB8AC3E}">
        <p14:creationId xmlns:p14="http://schemas.microsoft.com/office/powerpoint/2010/main" val="67191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8A30A-9A26-044B-8559-2AB6800AF343}" type="datetimeFigureOut">
              <a:rPr lang="en-US" smtClean="0"/>
              <a:t>6/12/26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C109A-5B6A-3A47-9417-277A0DF0FF3C}" type="slidenum">
              <a:rPr lang="en-US" smtClean="0"/>
              <a:t>‹#›</a:t>
            </a:fld>
            <a:endParaRPr lang="en-US"/>
          </a:p>
        </p:txBody>
      </p:sp>
    </p:spTree>
    <p:extLst>
      <p:ext uri="{BB962C8B-B14F-4D97-AF65-F5344CB8AC3E}">
        <p14:creationId xmlns:p14="http://schemas.microsoft.com/office/powerpoint/2010/main" val="119589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CC109A-5B6A-3A47-9417-277A0DF0FF3C}" type="slidenum">
              <a:rPr lang="en-US" smtClean="0"/>
              <a:t>1</a:t>
            </a:fld>
            <a:endParaRPr lang="en-US"/>
          </a:p>
        </p:txBody>
      </p:sp>
    </p:spTree>
    <p:extLst>
      <p:ext uri="{BB962C8B-B14F-4D97-AF65-F5344CB8AC3E}">
        <p14:creationId xmlns:p14="http://schemas.microsoft.com/office/powerpoint/2010/main" val="989549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F204-E60C-EACC-06DF-A6A749A85312}"/>
              </a:ext>
            </a:extLst>
          </p:cNvPr>
          <p:cNvSpPr>
            <a:spLocks noGrp="1"/>
          </p:cNvSpPr>
          <p:nvPr>
            <p:ph type="ctrTitle"/>
          </p:nvPr>
        </p:nvSpPr>
        <p:spPr>
          <a:xfrm>
            <a:off x="556846" y="1157532"/>
            <a:ext cx="11078307" cy="875402"/>
          </a:xfrm>
          <a:prstGeom prst="rect">
            <a:avLst/>
          </a:prstGeom>
        </p:spPr>
        <p:txBody>
          <a:bodyPr anchor="ctr"/>
          <a:lstStyle>
            <a:lvl1pPr algn="l">
              <a:defRPr sz="4000" b="1" i="0">
                <a:solidFill>
                  <a:srgbClr val="23333D"/>
                </a:solidFill>
                <a:latin typeface="Cormorant Unicase" pitchFamily="2" charset="77"/>
                <a:ea typeface="Cormorant Unicase" pitchFamily="2" charset="77"/>
                <a:cs typeface="Open Sans Extrabold"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99D2E3F-84FA-EA5B-58D9-012A11BA05E9}"/>
              </a:ext>
            </a:extLst>
          </p:cNvPr>
          <p:cNvSpPr>
            <a:spLocks noGrp="1"/>
          </p:cNvSpPr>
          <p:nvPr>
            <p:ph type="subTitle" idx="1"/>
          </p:nvPr>
        </p:nvSpPr>
        <p:spPr>
          <a:xfrm>
            <a:off x="556847" y="2157046"/>
            <a:ext cx="11078306" cy="4173416"/>
          </a:xfrm>
          <a:prstGeom prst="rect">
            <a:avLst/>
          </a:prstGeom>
        </p:spPr>
        <p:txBody>
          <a:bodyPr/>
          <a:lstStyle>
            <a:lvl1pPr marL="0" indent="0" algn="l">
              <a:buNone/>
              <a:defRPr sz="2000" b="0" i="0">
                <a:solidFill>
                  <a:srgbClr val="23333D"/>
                </a:solidFill>
                <a:latin typeface="Raleway" pitchFamily="2" charset="77"/>
                <a:ea typeface="Open Sans Light" panose="020B0606030504020204" pitchFamily="34" charset="0"/>
                <a:cs typeface="Open Sans Light"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51319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uo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F204-E60C-EACC-06DF-A6A749A85312}"/>
              </a:ext>
            </a:extLst>
          </p:cNvPr>
          <p:cNvSpPr>
            <a:spLocks noGrp="1"/>
          </p:cNvSpPr>
          <p:nvPr>
            <p:ph type="ctrTitle"/>
          </p:nvPr>
        </p:nvSpPr>
        <p:spPr>
          <a:xfrm>
            <a:off x="550863" y="1157532"/>
            <a:ext cx="11090151" cy="875402"/>
          </a:xfrm>
          <a:prstGeom prst="rect">
            <a:avLst/>
          </a:prstGeom>
        </p:spPr>
        <p:txBody>
          <a:bodyPr anchor="ctr"/>
          <a:lstStyle>
            <a:lvl1pPr algn="l">
              <a:defRPr sz="4000" b="1" i="0">
                <a:solidFill>
                  <a:srgbClr val="23333D"/>
                </a:solidFill>
                <a:latin typeface="Cormorant Unicase" pitchFamily="2" charset="77"/>
                <a:ea typeface="Cormorant Unicase" pitchFamily="2" charset="77"/>
                <a:cs typeface="Open Sans Extrabold" panose="020B0606030504020204" pitchFamily="34" charset="0"/>
              </a:defRPr>
            </a:lvl1pPr>
          </a:lstStyle>
          <a:p>
            <a:r>
              <a:rPr lang="en-GB" dirty="0"/>
              <a:t>Click to edit Master title style</a:t>
            </a:r>
            <a:endParaRPr lang="en-US" dirty="0"/>
          </a:p>
        </p:txBody>
      </p:sp>
      <p:sp>
        <p:nvSpPr>
          <p:cNvPr id="5" name="Subtitle 2">
            <a:extLst>
              <a:ext uri="{FF2B5EF4-FFF2-40B4-BE49-F238E27FC236}">
                <a16:creationId xmlns:a16="http://schemas.microsoft.com/office/drawing/2014/main" id="{D3B679C6-504F-3DE2-0967-10AB85D2DD2C}"/>
              </a:ext>
            </a:extLst>
          </p:cNvPr>
          <p:cNvSpPr txBox="1">
            <a:spLocks/>
          </p:cNvSpPr>
          <p:nvPr userDrawn="1"/>
        </p:nvSpPr>
        <p:spPr>
          <a:xfrm>
            <a:off x="550984"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6" name="Subtitle 2">
            <a:extLst>
              <a:ext uri="{FF2B5EF4-FFF2-40B4-BE49-F238E27FC236}">
                <a16:creationId xmlns:a16="http://schemas.microsoft.com/office/drawing/2014/main" id="{D84B6C40-A44E-A864-516E-3047F8EA7321}"/>
              </a:ext>
            </a:extLst>
          </p:cNvPr>
          <p:cNvSpPr txBox="1">
            <a:spLocks/>
          </p:cNvSpPr>
          <p:nvPr userDrawn="1"/>
        </p:nvSpPr>
        <p:spPr>
          <a:xfrm>
            <a:off x="556848"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7" name="Subtitle 2">
            <a:extLst>
              <a:ext uri="{FF2B5EF4-FFF2-40B4-BE49-F238E27FC236}">
                <a16:creationId xmlns:a16="http://schemas.microsoft.com/office/drawing/2014/main" id="{00FA7382-2060-E821-6A49-7BA7702E4B8B}"/>
              </a:ext>
            </a:extLst>
          </p:cNvPr>
          <p:cNvSpPr txBox="1">
            <a:spLocks/>
          </p:cNvSpPr>
          <p:nvPr userDrawn="1"/>
        </p:nvSpPr>
        <p:spPr>
          <a:xfrm>
            <a:off x="556848"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solidFill>
                <a:srgbClr val="071A4C"/>
              </a:solidFill>
            </a:endParaRPr>
          </a:p>
        </p:txBody>
      </p:sp>
      <p:sp>
        <p:nvSpPr>
          <p:cNvPr id="9" name="Subtitle 2">
            <a:extLst>
              <a:ext uri="{FF2B5EF4-FFF2-40B4-BE49-F238E27FC236}">
                <a16:creationId xmlns:a16="http://schemas.microsoft.com/office/drawing/2014/main" id="{D5F55D8B-7ED7-26DC-B751-83904E4D2EE0}"/>
              </a:ext>
            </a:extLst>
          </p:cNvPr>
          <p:cNvSpPr txBox="1">
            <a:spLocks/>
          </p:cNvSpPr>
          <p:nvPr userDrawn="1"/>
        </p:nvSpPr>
        <p:spPr>
          <a:xfrm>
            <a:off x="556848" y="2157046"/>
            <a:ext cx="5421922" cy="417341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11" name="TextBox 10">
            <a:extLst>
              <a:ext uri="{FF2B5EF4-FFF2-40B4-BE49-F238E27FC236}">
                <a16:creationId xmlns:a16="http://schemas.microsoft.com/office/drawing/2014/main" id="{EAACB792-D8DD-A136-3569-959ADDDE88DD}"/>
              </a:ext>
            </a:extLst>
          </p:cNvPr>
          <p:cNvSpPr txBox="1"/>
          <p:nvPr userDrawn="1"/>
        </p:nvSpPr>
        <p:spPr>
          <a:xfrm>
            <a:off x="556847" y="2157046"/>
            <a:ext cx="5427788" cy="4173416"/>
          </a:xfrm>
          <a:prstGeom prst="rect">
            <a:avLst/>
          </a:prstGeom>
          <a:noFill/>
        </p:spPr>
        <p:txBody>
          <a:bodyPr wrap="square" rtlCol="0">
            <a:spAutoFit/>
          </a:bodyPr>
          <a:lstStyle/>
          <a:p>
            <a:endParaRPr lang="en-US" dirty="0"/>
          </a:p>
        </p:txBody>
      </p:sp>
      <p:sp>
        <p:nvSpPr>
          <p:cNvPr id="15" name="Text Placeholder 14">
            <a:extLst>
              <a:ext uri="{FF2B5EF4-FFF2-40B4-BE49-F238E27FC236}">
                <a16:creationId xmlns:a16="http://schemas.microsoft.com/office/drawing/2014/main" id="{B6B10FE2-CC98-949D-6071-6ED42F0C6BC9}"/>
              </a:ext>
            </a:extLst>
          </p:cNvPr>
          <p:cNvSpPr>
            <a:spLocks noGrp="1"/>
          </p:cNvSpPr>
          <p:nvPr>
            <p:ph type="body" sz="quarter" idx="10"/>
          </p:nvPr>
        </p:nvSpPr>
        <p:spPr>
          <a:xfrm>
            <a:off x="550863" y="2157413"/>
            <a:ext cx="5404339" cy="4173537"/>
          </a:xfrm>
          <a:prstGeom prst="rect">
            <a:avLst/>
          </a:prstGeom>
        </p:spPr>
        <p:txBody>
          <a:bodyPr/>
          <a:lstStyle>
            <a:lvl1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1pPr>
            <a:lvl2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2pPr>
            <a:lvl3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3pPr>
            <a:lvl4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4pPr>
            <a:lvl5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4">
            <a:extLst>
              <a:ext uri="{FF2B5EF4-FFF2-40B4-BE49-F238E27FC236}">
                <a16:creationId xmlns:a16="http://schemas.microsoft.com/office/drawing/2014/main" id="{75E198DD-D680-3C30-55FA-FCB7D35351FA}"/>
              </a:ext>
            </a:extLst>
          </p:cNvPr>
          <p:cNvSpPr>
            <a:spLocks noGrp="1"/>
          </p:cNvSpPr>
          <p:nvPr>
            <p:ph type="body" sz="quarter" idx="11"/>
          </p:nvPr>
        </p:nvSpPr>
        <p:spPr>
          <a:xfrm>
            <a:off x="6236677" y="2157047"/>
            <a:ext cx="5404338" cy="4173904"/>
          </a:xfrm>
          <a:prstGeom prst="rect">
            <a:avLst/>
          </a:prstGeom>
        </p:spPr>
        <p:txBody>
          <a:bodyPr/>
          <a:lstStyle>
            <a:lvl1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1pPr>
            <a:lvl2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2pPr>
            <a:lvl3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3pPr>
            <a:lvl4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4pPr>
            <a:lvl5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0849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mp;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F204-E60C-EACC-06DF-A6A749A85312}"/>
              </a:ext>
            </a:extLst>
          </p:cNvPr>
          <p:cNvSpPr>
            <a:spLocks noGrp="1"/>
          </p:cNvSpPr>
          <p:nvPr>
            <p:ph type="ctrTitle"/>
          </p:nvPr>
        </p:nvSpPr>
        <p:spPr>
          <a:xfrm>
            <a:off x="550864" y="1157532"/>
            <a:ext cx="11084290" cy="875402"/>
          </a:xfrm>
          <a:prstGeom prst="rect">
            <a:avLst/>
          </a:prstGeom>
        </p:spPr>
        <p:txBody>
          <a:bodyPr anchor="ctr"/>
          <a:lstStyle>
            <a:lvl1pPr algn="l">
              <a:defRPr sz="4000" b="1" i="0">
                <a:solidFill>
                  <a:srgbClr val="23333D"/>
                </a:solidFill>
                <a:latin typeface="Cormorant Unicase" pitchFamily="2" charset="77"/>
                <a:ea typeface="Cormorant Unicase" pitchFamily="2" charset="77"/>
                <a:cs typeface="Open Sans Extrabold" panose="020B0606030504020204" pitchFamily="34" charset="0"/>
              </a:defRPr>
            </a:lvl1pPr>
          </a:lstStyle>
          <a:p>
            <a:r>
              <a:rPr lang="en-GB" dirty="0"/>
              <a:t>Click to edit Master title style</a:t>
            </a:r>
            <a:endParaRPr lang="en-US" dirty="0"/>
          </a:p>
        </p:txBody>
      </p:sp>
      <p:sp>
        <p:nvSpPr>
          <p:cNvPr id="5" name="Subtitle 2">
            <a:extLst>
              <a:ext uri="{FF2B5EF4-FFF2-40B4-BE49-F238E27FC236}">
                <a16:creationId xmlns:a16="http://schemas.microsoft.com/office/drawing/2014/main" id="{D3B679C6-504F-3DE2-0967-10AB85D2DD2C}"/>
              </a:ext>
            </a:extLst>
          </p:cNvPr>
          <p:cNvSpPr txBox="1">
            <a:spLocks/>
          </p:cNvSpPr>
          <p:nvPr userDrawn="1"/>
        </p:nvSpPr>
        <p:spPr>
          <a:xfrm>
            <a:off x="550984"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6" name="Subtitle 2">
            <a:extLst>
              <a:ext uri="{FF2B5EF4-FFF2-40B4-BE49-F238E27FC236}">
                <a16:creationId xmlns:a16="http://schemas.microsoft.com/office/drawing/2014/main" id="{D84B6C40-A44E-A864-516E-3047F8EA7321}"/>
              </a:ext>
            </a:extLst>
          </p:cNvPr>
          <p:cNvSpPr txBox="1">
            <a:spLocks/>
          </p:cNvSpPr>
          <p:nvPr userDrawn="1"/>
        </p:nvSpPr>
        <p:spPr>
          <a:xfrm>
            <a:off x="556848"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7" name="Subtitle 2">
            <a:extLst>
              <a:ext uri="{FF2B5EF4-FFF2-40B4-BE49-F238E27FC236}">
                <a16:creationId xmlns:a16="http://schemas.microsoft.com/office/drawing/2014/main" id="{00FA7382-2060-E821-6A49-7BA7702E4B8B}"/>
              </a:ext>
            </a:extLst>
          </p:cNvPr>
          <p:cNvSpPr txBox="1">
            <a:spLocks/>
          </p:cNvSpPr>
          <p:nvPr userDrawn="1"/>
        </p:nvSpPr>
        <p:spPr>
          <a:xfrm>
            <a:off x="556848"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solidFill>
                <a:srgbClr val="071A4C"/>
              </a:solidFill>
            </a:endParaRPr>
          </a:p>
        </p:txBody>
      </p:sp>
      <p:sp>
        <p:nvSpPr>
          <p:cNvPr id="9" name="Subtitle 2">
            <a:extLst>
              <a:ext uri="{FF2B5EF4-FFF2-40B4-BE49-F238E27FC236}">
                <a16:creationId xmlns:a16="http://schemas.microsoft.com/office/drawing/2014/main" id="{D5F55D8B-7ED7-26DC-B751-83904E4D2EE0}"/>
              </a:ext>
            </a:extLst>
          </p:cNvPr>
          <p:cNvSpPr txBox="1">
            <a:spLocks/>
          </p:cNvSpPr>
          <p:nvPr userDrawn="1"/>
        </p:nvSpPr>
        <p:spPr>
          <a:xfrm>
            <a:off x="556848" y="2157046"/>
            <a:ext cx="5421922" cy="417341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15" name="Text Placeholder 14">
            <a:extLst>
              <a:ext uri="{FF2B5EF4-FFF2-40B4-BE49-F238E27FC236}">
                <a16:creationId xmlns:a16="http://schemas.microsoft.com/office/drawing/2014/main" id="{B6B10FE2-CC98-949D-6071-6ED42F0C6BC9}"/>
              </a:ext>
            </a:extLst>
          </p:cNvPr>
          <p:cNvSpPr>
            <a:spLocks noGrp="1"/>
          </p:cNvSpPr>
          <p:nvPr>
            <p:ph type="body" sz="quarter" idx="10"/>
          </p:nvPr>
        </p:nvSpPr>
        <p:spPr>
          <a:xfrm>
            <a:off x="550863" y="2157413"/>
            <a:ext cx="7690460" cy="4173537"/>
          </a:xfrm>
          <a:prstGeom prst="rect">
            <a:avLst/>
          </a:prstGeom>
        </p:spPr>
        <p:txBody>
          <a:bodyPr/>
          <a:lstStyle>
            <a:lvl1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1pPr>
            <a:lvl2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2pPr>
            <a:lvl3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3pPr>
            <a:lvl4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4pPr>
            <a:lvl5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3">
            <a:extLst>
              <a:ext uri="{FF2B5EF4-FFF2-40B4-BE49-F238E27FC236}">
                <a16:creationId xmlns:a16="http://schemas.microsoft.com/office/drawing/2014/main" id="{83C50925-4624-DE74-5ECB-7B6BDE249E8C}"/>
              </a:ext>
            </a:extLst>
          </p:cNvPr>
          <p:cNvSpPr>
            <a:spLocks noGrp="1"/>
          </p:cNvSpPr>
          <p:nvPr>
            <p:ph type="pic" sz="quarter" idx="11"/>
          </p:nvPr>
        </p:nvSpPr>
        <p:spPr>
          <a:xfrm>
            <a:off x="8405813" y="2157046"/>
            <a:ext cx="3228975" cy="1992312"/>
          </a:xfrm>
          <a:prstGeom prst="rect">
            <a:avLst/>
          </a:prstGeom>
        </p:spPr>
        <p:txBody>
          <a:bodyPr/>
          <a:lstStyle/>
          <a:p>
            <a:endParaRPr lang="en-US"/>
          </a:p>
        </p:txBody>
      </p:sp>
      <p:sp>
        <p:nvSpPr>
          <p:cNvPr id="8" name="Picture Placeholder 3">
            <a:extLst>
              <a:ext uri="{FF2B5EF4-FFF2-40B4-BE49-F238E27FC236}">
                <a16:creationId xmlns:a16="http://schemas.microsoft.com/office/drawing/2014/main" id="{94A10D50-0E50-CACB-698D-843F35103DF7}"/>
              </a:ext>
            </a:extLst>
          </p:cNvPr>
          <p:cNvSpPr>
            <a:spLocks noGrp="1"/>
          </p:cNvSpPr>
          <p:nvPr>
            <p:ph type="pic" sz="quarter" idx="12"/>
          </p:nvPr>
        </p:nvSpPr>
        <p:spPr>
          <a:xfrm>
            <a:off x="8405813" y="4337905"/>
            <a:ext cx="3228975" cy="1992312"/>
          </a:xfrm>
          <a:prstGeom prst="rect">
            <a:avLst/>
          </a:prstGeom>
        </p:spPr>
        <p:txBody>
          <a:bodyPr/>
          <a:lstStyle/>
          <a:p>
            <a:endParaRPr lang="en-US"/>
          </a:p>
        </p:txBody>
      </p:sp>
    </p:spTree>
    <p:extLst>
      <p:ext uri="{BB962C8B-B14F-4D97-AF65-F5344CB8AC3E}">
        <p14:creationId xmlns:p14="http://schemas.microsoft.com/office/powerpoint/2010/main" val="21477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F204-E60C-EACC-06DF-A6A749A85312}"/>
              </a:ext>
            </a:extLst>
          </p:cNvPr>
          <p:cNvSpPr>
            <a:spLocks noGrp="1"/>
          </p:cNvSpPr>
          <p:nvPr>
            <p:ph type="ctrTitle"/>
          </p:nvPr>
        </p:nvSpPr>
        <p:spPr>
          <a:xfrm>
            <a:off x="550864" y="1157532"/>
            <a:ext cx="11084290" cy="875402"/>
          </a:xfrm>
          <a:prstGeom prst="rect">
            <a:avLst/>
          </a:prstGeom>
        </p:spPr>
        <p:txBody>
          <a:bodyPr anchor="ctr"/>
          <a:lstStyle>
            <a:lvl1pPr algn="l">
              <a:defRPr sz="4000" b="1" i="0">
                <a:solidFill>
                  <a:srgbClr val="23333D"/>
                </a:solidFill>
                <a:latin typeface="Cormorant Unicase" pitchFamily="2" charset="77"/>
                <a:ea typeface="Cormorant Unicase" pitchFamily="2" charset="77"/>
                <a:cs typeface="Open Sans Extrabold" panose="020B0606030504020204" pitchFamily="34" charset="0"/>
              </a:defRPr>
            </a:lvl1pPr>
          </a:lstStyle>
          <a:p>
            <a:r>
              <a:rPr lang="en-GB" dirty="0"/>
              <a:t>Click to edit Master title style</a:t>
            </a:r>
            <a:endParaRPr lang="en-US" dirty="0"/>
          </a:p>
        </p:txBody>
      </p:sp>
      <p:sp>
        <p:nvSpPr>
          <p:cNvPr id="5" name="Subtitle 2">
            <a:extLst>
              <a:ext uri="{FF2B5EF4-FFF2-40B4-BE49-F238E27FC236}">
                <a16:creationId xmlns:a16="http://schemas.microsoft.com/office/drawing/2014/main" id="{D3B679C6-504F-3DE2-0967-10AB85D2DD2C}"/>
              </a:ext>
            </a:extLst>
          </p:cNvPr>
          <p:cNvSpPr txBox="1">
            <a:spLocks/>
          </p:cNvSpPr>
          <p:nvPr userDrawn="1"/>
        </p:nvSpPr>
        <p:spPr>
          <a:xfrm>
            <a:off x="550984"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6" name="Subtitle 2">
            <a:extLst>
              <a:ext uri="{FF2B5EF4-FFF2-40B4-BE49-F238E27FC236}">
                <a16:creationId xmlns:a16="http://schemas.microsoft.com/office/drawing/2014/main" id="{D84B6C40-A44E-A864-516E-3047F8EA7321}"/>
              </a:ext>
            </a:extLst>
          </p:cNvPr>
          <p:cNvSpPr txBox="1">
            <a:spLocks/>
          </p:cNvSpPr>
          <p:nvPr userDrawn="1"/>
        </p:nvSpPr>
        <p:spPr>
          <a:xfrm>
            <a:off x="556848"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7" name="Subtitle 2">
            <a:extLst>
              <a:ext uri="{FF2B5EF4-FFF2-40B4-BE49-F238E27FC236}">
                <a16:creationId xmlns:a16="http://schemas.microsoft.com/office/drawing/2014/main" id="{00FA7382-2060-E821-6A49-7BA7702E4B8B}"/>
              </a:ext>
            </a:extLst>
          </p:cNvPr>
          <p:cNvSpPr txBox="1">
            <a:spLocks/>
          </p:cNvSpPr>
          <p:nvPr userDrawn="1"/>
        </p:nvSpPr>
        <p:spPr>
          <a:xfrm>
            <a:off x="556848"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solidFill>
                <a:srgbClr val="071A4C"/>
              </a:solidFill>
            </a:endParaRPr>
          </a:p>
        </p:txBody>
      </p:sp>
      <p:sp>
        <p:nvSpPr>
          <p:cNvPr id="9" name="Subtitle 2">
            <a:extLst>
              <a:ext uri="{FF2B5EF4-FFF2-40B4-BE49-F238E27FC236}">
                <a16:creationId xmlns:a16="http://schemas.microsoft.com/office/drawing/2014/main" id="{D5F55D8B-7ED7-26DC-B751-83904E4D2EE0}"/>
              </a:ext>
            </a:extLst>
          </p:cNvPr>
          <p:cNvSpPr txBox="1">
            <a:spLocks/>
          </p:cNvSpPr>
          <p:nvPr userDrawn="1"/>
        </p:nvSpPr>
        <p:spPr>
          <a:xfrm>
            <a:off x="556848" y="2157046"/>
            <a:ext cx="5421922" cy="417341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11" name="TextBox 10">
            <a:extLst>
              <a:ext uri="{FF2B5EF4-FFF2-40B4-BE49-F238E27FC236}">
                <a16:creationId xmlns:a16="http://schemas.microsoft.com/office/drawing/2014/main" id="{EAACB792-D8DD-A136-3569-959ADDDE88DD}"/>
              </a:ext>
            </a:extLst>
          </p:cNvPr>
          <p:cNvSpPr txBox="1"/>
          <p:nvPr userDrawn="1"/>
        </p:nvSpPr>
        <p:spPr>
          <a:xfrm>
            <a:off x="556847" y="2157046"/>
            <a:ext cx="5427788" cy="4173416"/>
          </a:xfrm>
          <a:prstGeom prst="rect">
            <a:avLst/>
          </a:prstGeom>
          <a:noFill/>
        </p:spPr>
        <p:txBody>
          <a:bodyPr wrap="square" rtlCol="0">
            <a:spAutoFit/>
          </a:bodyPr>
          <a:lstStyle/>
          <a:p>
            <a:endParaRPr lang="en-US" dirty="0"/>
          </a:p>
        </p:txBody>
      </p:sp>
      <p:sp>
        <p:nvSpPr>
          <p:cNvPr id="15" name="Text Placeholder 14">
            <a:extLst>
              <a:ext uri="{FF2B5EF4-FFF2-40B4-BE49-F238E27FC236}">
                <a16:creationId xmlns:a16="http://schemas.microsoft.com/office/drawing/2014/main" id="{B6B10FE2-CC98-949D-6071-6ED42F0C6BC9}"/>
              </a:ext>
            </a:extLst>
          </p:cNvPr>
          <p:cNvSpPr>
            <a:spLocks noGrp="1"/>
          </p:cNvSpPr>
          <p:nvPr>
            <p:ph type="body" sz="quarter" idx="10"/>
          </p:nvPr>
        </p:nvSpPr>
        <p:spPr>
          <a:xfrm>
            <a:off x="550863" y="2157413"/>
            <a:ext cx="7690460" cy="4173537"/>
          </a:xfrm>
          <a:prstGeom prst="rect">
            <a:avLst/>
          </a:prstGeom>
        </p:spPr>
        <p:txBody>
          <a:bodyPr/>
          <a:lstStyle>
            <a:lvl1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1pPr>
            <a:lvl2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2pPr>
            <a:lvl3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3pPr>
            <a:lvl4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4pPr>
            <a:lvl5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3">
            <a:extLst>
              <a:ext uri="{FF2B5EF4-FFF2-40B4-BE49-F238E27FC236}">
                <a16:creationId xmlns:a16="http://schemas.microsoft.com/office/drawing/2014/main" id="{83C50925-4624-DE74-5ECB-7B6BDE249E8C}"/>
              </a:ext>
            </a:extLst>
          </p:cNvPr>
          <p:cNvSpPr>
            <a:spLocks noGrp="1"/>
          </p:cNvSpPr>
          <p:nvPr>
            <p:ph type="pic" sz="quarter" idx="11"/>
          </p:nvPr>
        </p:nvSpPr>
        <p:spPr>
          <a:xfrm>
            <a:off x="8405813" y="2156927"/>
            <a:ext cx="3228975" cy="4173536"/>
          </a:xfrm>
          <a:prstGeom prst="rect">
            <a:avLst/>
          </a:prstGeom>
        </p:spPr>
        <p:txBody>
          <a:bodyPr/>
          <a:lstStyle/>
          <a:p>
            <a:endParaRPr lang="en-US"/>
          </a:p>
        </p:txBody>
      </p:sp>
    </p:spTree>
    <p:extLst>
      <p:ext uri="{BB962C8B-B14F-4D97-AF65-F5344CB8AC3E}">
        <p14:creationId xmlns:p14="http://schemas.microsoft.com/office/powerpoint/2010/main" val="2674155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921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E18753-2F48-97C6-0FD6-173E2B8B5053}"/>
              </a:ext>
            </a:extLst>
          </p:cNvPr>
          <p:cNvSpPr txBox="1"/>
          <p:nvPr/>
        </p:nvSpPr>
        <p:spPr>
          <a:xfrm>
            <a:off x="5497974" y="2407533"/>
            <a:ext cx="6585995" cy="3939540"/>
          </a:xfrm>
          <a:prstGeom prst="rect">
            <a:avLst/>
          </a:prstGeom>
          <a:noFill/>
        </p:spPr>
        <p:txBody>
          <a:bodyPr wrap="square" rtlCol="0">
            <a:spAutoFit/>
          </a:bodyPr>
          <a:lstStyle/>
          <a:p>
            <a:r>
              <a:rPr lang="en-US" sz="2800" b="1" dirty="0"/>
              <a:t>Week 1: The Venerable Bede and St Bertha</a:t>
            </a:r>
          </a:p>
          <a:p>
            <a:endParaRPr lang="en-US" dirty="0"/>
          </a:p>
          <a:p>
            <a:pPr marL="285750" indent="-285750">
              <a:buFont typeface="Arial" panose="020B0604020202020204" pitchFamily="34" charset="0"/>
              <a:buChar char="•"/>
            </a:pPr>
            <a:r>
              <a:rPr lang="en-US" sz="2400" dirty="0"/>
              <a:t>How the Gospel took root in Anglo-Saxon England</a:t>
            </a:r>
          </a:p>
          <a:p>
            <a:pPr marL="285750" indent="-285750">
              <a:buFont typeface="Arial" panose="020B0604020202020204" pitchFamily="34" charset="0"/>
              <a:buChar char="•"/>
            </a:pPr>
            <a:r>
              <a:rPr lang="en-US" sz="2400" dirty="0"/>
              <a:t>Continuing the pilgrimage journey of spreading the word, welcoming others</a:t>
            </a:r>
          </a:p>
          <a:p>
            <a:endParaRPr lang="en-US" sz="2400" dirty="0"/>
          </a:p>
          <a:p>
            <a:r>
              <a:rPr lang="en-US" sz="2400" dirty="0"/>
              <a:t>	Reading: 	</a:t>
            </a:r>
            <a:r>
              <a:rPr lang="en-GB" sz="2400" dirty="0"/>
              <a:t>John 1.1-5, 10-14 </a:t>
            </a:r>
          </a:p>
          <a:p>
            <a:r>
              <a:rPr lang="en-GB" sz="2400" dirty="0"/>
              <a:t>			</a:t>
            </a:r>
            <a:endParaRPr lang="en-US" sz="2400" dirty="0"/>
          </a:p>
          <a:p>
            <a:endParaRPr lang="en-US" dirty="0"/>
          </a:p>
          <a:p>
            <a:endParaRPr lang="en-US" dirty="0"/>
          </a:p>
        </p:txBody>
      </p:sp>
    </p:spTree>
    <p:extLst>
      <p:ext uri="{BB962C8B-B14F-4D97-AF65-F5344CB8AC3E}">
        <p14:creationId xmlns:p14="http://schemas.microsoft.com/office/powerpoint/2010/main" val="4225448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11D4-24FB-B652-9ECB-9AD3BE908364}"/>
              </a:ext>
            </a:extLst>
          </p:cNvPr>
          <p:cNvSpPr>
            <a:spLocks noGrp="1"/>
          </p:cNvSpPr>
          <p:nvPr>
            <p:ph type="ctrTitle"/>
          </p:nvPr>
        </p:nvSpPr>
        <p:spPr/>
        <p:txBody>
          <a:bodyPr/>
          <a:lstStyle/>
          <a:p>
            <a:pPr algn="ctr"/>
            <a:r>
              <a:rPr lang="en-US" dirty="0"/>
              <a:t>BERTHA OF KENT</a:t>
            </a:r>
          </a:p>
        </p:txBody>
      </p:sp>
      <p:sp>
        <p:nvSpPr>
          <p:cNvPr id="3" name="Text Placeholder 2">
            <a:extLst>
              <a:ext uri="{FF2B5EF4-FFF2-40B4-BE49-F238E27FC236}">
                <a16:creationId xmlns:a16="http://schemas.microsoft.com/office/drawing/2014/main" id="{392D71E1-7450-09DF-B589-9FE6E15076E3}"/>
              </a:ext>
            </a:extLst>
          </p:cNvPr>
          <p:cNvSpPr>
            <a:spLocks noGrp="1"/>
          </p:cNvSpPr>
          <p:nvPr>
            <p:ph type="body" sz="quarter" idx="10"/>
          </p:nvPr>
        </p:nvSpPr>
        <p:spPr>
          <a:xfrm>
            <a:off x="550863" y="2157413"/>
            <a:ext cx="6532843" cy="4173537"/>
          </a:xfrm>
        </p:spPr>
        <p:txBody>
          <a:bodyPr/>
          <a:lstStyle/>
          <a:p>
            <a:pPr marL="285750" lvl="0" indent="-285750" eaLnBrk="0" fontAlgn="base" hangingPunct="0">
              <a:lnSpc>
                <a:spcPct val="150000"/>
              </a:lnSpc>
              <a:spcBef>
                <a:spcPct val="0"/>
              </a:spcBef>
              <a:spcAft>
                <a:spcPct val="0"/>
              </a:spcAft>
            </a:pPr>
            <a:r>
              <a:rPr lang="en-US" altLang="en-US" dirty="0">
                <a:solidFill>
                  <a:srgbClr val="000000"/>
                </a:solidFill>
                <a:ea typeface="GillSans" panose="020B0A02020104020203" pitchFamily="34" charset="77"/>
              </a:rPr>
              <a:t>A key condition of the marriage - Bertha was allowed to continue </a:t>
            </a:r>
            <a:r>
              <a:rPr lang="en-US" altLang="en-US" dirty="0" err="1">
                <a:solidFill>
                  <a:srgbClr val="000000"/>
                </a:solidFill>
                <a:ea typeface="GillSans" panose="020B0A02020104020203" pitchFamily="34" charset="77"/>
              </a:rPr>
              <a:t>practising</a:t>
            </a:r>
            <a:r>
              <a:rPr lang="en-US" altLang="en-US" dirty="0">
                <a:solidFill>
                  <a:srgbClr val="000000"/>
                </a:solidFill>
                <a:ea typeface="GillSans" panose="020B0A02020104020203" pitchFamily="34" charset="77"/>
              </a:rPr>
              <a:t> her Christian faith. </a:t>
            </a:r>
          </a:p>
          <a:p>
            <a:pPr marL="285750" lvl="0" indent="-285750" eaLnBrk="0" fontAlgn="base" hangingPunct="0">
              <a:lnSpc>
                <a:spcPct val="150000"/>
              </a:lnSpc>
              <a:spcBef>
                <a:spcPct val="0"/>
              </a:spcBef>
              <a:spcAft>
                <a:spcPct val="0"/>
              </a:spcAft>
            </a:pPr>
            <a:r>
              <a:rPr lang="en-US" altLang="en-US" dirty="0">
                <a:solidFill>
                  <a:srgbClr val="000000"/>
                </a:solidFill>
                <a:ea typeface="GillSans" panose="020B0A02020104020203" pitchFamily="34" charset="77"/>
              </a:rPr>
              <a:t>She brought her chaplain, Liudhard, with her </a:t>
            </a:r>
          </a:p>
          <a:p>
            <a:pPr marL="285750" lvl="0" indent="-285750" eaLnBrk="0" fontAlgn="base" hangingPunct="0">
              <a:lnSpc>
                <a:spcPct val="150000"/>
              </a:lnSpc>
              <a:spcBef>
                <a:spcPct val="0"/>
              </a:spcBef>
              <a:spcAft>
                <a:spcPct val="0"/>
              </a:spcAft>
            </a:pPr>
            <a:r>
              <a:rPr lang="en-US" altLang="en-US" dirty="0">
                <a:solidFill>
                  <a:srgbClr val="000000"/>
                </a:solidFill>
                <a:ea typeface="GillSans" panose="020B0A02020104020203" pitchFamily="34" charset="77"/>
              </a:rPr>
              <a:t>A former Roman church near Canterbury was restored and dedicated to St Martin of Tours, </a:t>
            </a:r>
          </a:p>
          <a:p>
            <a:pPr marL="285750" lvl="0" indent="-285750" eaLnBrk="0" fontAlgn="base" hangingPunct="0">
              <a:lnSpc>
                <a:spcPct val="150000"/>
              </a:lnSpc>
              <a:spcBef>
                <a:spcPct val="0"/>
              </a:spcBef>
              <a:spcAft>
                <a:spcPct val="0"/>
              </a:spcAft>
            </a:pPr>
            <a:r>
              <a:rPr lang="en-US" altLang="en-US" dirty="0">
                <a:solidFill>
                  <a:srgbClr val="000000"/>
                </a:solidFill>
                <a:ea typeface="GillSans" panose="020B0A02020104020203" pitchFamily="34" charset="77"/>
              </a:rPr>
              <a:t>This became her private chapel.</a:t>
            </a:r>
            <a:endParaRPr lang="en-US" altLang="en-US" dirty="0"/>
          </a:p>
          <a:p>
            <a:pPr marL="285750" lvl="0" indent="-285750" eaLnBrk="0" fontAlgn="base" hangingPunct="0">
              <a:lnSpc>
                <a:spcPct val="150000"/>
              </a:lnSpc>
              <a:spcBef>
                <a:spcPct val="0"/>
              </a:spcBef>
              <a:spcAft>
                <a:spcPct val="0"/>
              </a:spcAft>
            </a:pPr>
            <a:r>
              <a:rPr lang="en-US" altLang="en-US" dirty="0" err="1">
                <a:solidFill>
                  <a:srgbClr val="000000"/>
                </a:solidFill>
                <a:ea typeface="GillSans" panose="020B0A02020104020203" pitchFamily="34" charset="77"/>
              </a:rPr>
              <a:t>Recognised</a:t>
            </a:r>
            <a:r>
              <a:rPr lang="en-US" altLang="en-US" dirty="0">
                <a:solidFill>
                  <a:srgbClr val="000000"/>
                </a:solidFill>
                <a:ea typeface="GillSans" panose="020B0A02020104020203" pitchFamily="34" charset="77"/>
              </a:rPr>
              <a:t> as the oldest site of continuous Christian worship in the English-speaking world.</a:t>
            </a:r>
            <a:br>
              <a:rPr lang="en-US" altLang="en-US" dirty="0"/>
            </a:br>
            <a:endParaRPr lang="en-US" altLang="en-US" dirty="0"/>
          </a:p>
          <a:p>
            <a:endParaRPr lang="en-US" dirty="0"/>
          </a:p>
        </p:txBody>
      </p:sp>
      <p:pic>
        <p:nvPicPr>
          <p:cNvPr id="7" name="Picture Placeholder 6">
            <a:extLst>
              <a:ext uri="{FF2B5EF4-FFF2-40B4-BE49-F238E27FC236}">
                <a16:creationId xmlns:a16="http://schemas.microsoft.com/office/drawing/2014/main" id="{0B482B6C-7F9B-1CC6-BA3F-71350B0CF352}"/>
              </a:ext>
            </a:extLst>
          </p:cNvPr>
          <p:cNvPicPr>
            <a:picLocks noGrp="1" noChangeAspect="1"/>
          </p:cNvPicPr>
          <p:nvPr>
            <p:ph type="pic" sz="quarter" idx="11"/>
          </p:nvPr>
        </p:nvPicPr>
        <p:blipFill>
          <a:blip r:embed="rId2"/>
          <a:srcRect t="7738" b="7738"/>
          <a:stretch>
            <a:fillRect/>
          </a:stretch>
        </p:blipFill>
        <p:spPr>
          <a:xfrm>
            <a:off x="7546975" y="1909763"/>
            <a:ext cx="4087813" cy="4606925"/>
          </a:xfrm>
          <a:prstGeom prst="rect">
            <a:avLst/>
          </a:prstGeom>
        </p:spPr>
      </p:pic>
    </p:spTree>
    <p:extLst>
      <p:ext uri="{BB962C8B-B14F-4D97-AF65-F5344CB8AC3E}">
        <p14:creationId xmlns:p14="http://schemas.microsoft.com/office/powerpoint/2010/main" val="2499553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6783-924B-67E3-7D97-D3584A284B02}"/>
              </a:ext>
            </a:extLst>
          </p:cNvPr>
          <p:cNvSpPr>
            <a:spLocks noGrp="1"/>
          </p:cNvSpPr>
          <p:nvPr>
            <p:ph type="ctrTitle"/>
          </p:nvPr>
        </p:nvSpPr>
        <p:spPr/>
        <p:txBody>
          <a:bodyPr/>
          <a:lstStyle/>
          <a:p>
            <a:pPr algn="ctr"/>
            <a:r>
              <a:rPr lang="en-US" dirty="0"/>
              <a:t>BERTHA’S ROLE IN THE RISE OF CHRISTIANITY IN ENGLAND</a:t>
            </a:r>
          </a:p>
        </p:txBody>
      </p:sp>
      <p:sp>
        <p:nvSpPr>
          <p:cNvPr id="7" name="TextBox 6">
            <a:extLst>
              <a:ext uri="{FF2B5EF4-FFF2-40B4-BE49-F238E27FC236}">
                <a16:creationId xmlns:a16="http://schemas.microsoft.com/office/drawing/2014/main" id="{BC158171-EEE1-83AB-FEC9-D0A68D0E0F4D}"/>
              </a:ext>
            </a:extLst>
          </p:cNvPr>
          <p:cNvSpPr txBox="1"/>
          <p:nvPr/>
        </p:nvSpPr>
        <p:spPr>
          <a:xfrm>
            <a:off x="879677" y="2157046"/>
            <a:ext cx="6458672" cy="3085268"/>
          </a:xfrm>
          <a:prstGeom prst="rect">
            <a:avLst/>
          </a:prstGeom>
          <a:noFill/>
        </p:spPr>
        <p:txBody>
          <a:bodyPr wrap="square" rtlCol="0">
            <a:spAutoFit/>
          </a:bodyPr>
          <a:lstStyle/>
          <a:p>
            <a:pPr lvl="0" eaLnBrk="0" fontAlgn="base" hangingPunct="0">
              <a:spcBef>
                <a:spcPct val="0"/>
              </a:spcBef>
              <a:spcAft>
                <a:spcPct val="0"/>
              </a:spcAft>
            </a:pPr>
            <a:endParaRPr lang="en-US" altLang="en-US" dirty="0">
              <a:latin typeface="Raleway" pitchFamily="2" charset="77"/>
            </a:endParaRPr>
          </a:p>
          <a:p>
            <a:pPr marL="342900" lvl="0" indent="-342900" eaLnBrk="0" fontAlgn="base" hangingPunct="0">
              <a:lnSpc>
                <a:spcPct val="150000"/>
              </a:lnSpc>
              <a:spcBef>
                <a:spcPct val="0"/>
              </a:spcBef>
              <a:spcAft>
                <a:spcPct val="0"/>
              </a:spcAft>
              <a:buFont typeface="Arial" panose="020B0604020202020204" pitchFamily="34" charset="0"/>
              <a:buChar char="•"/>
            </a:pPr>
            <a:r>
              <a:rPr lang="en-US" altLang="en-US" sz="2000" dirty="0">
                <a:solidFill>
                  <a:srgbClr val="000000"/>
                </a:solidFill>
                <a:latin typeface="Raleway" pitchFamily="2" charset="77"/>
                <a:ea typeface="GillSans" panose="020B0A02020104020203" pitchFamily="34" charset="77"/>
              </a:rPr>
              <a:t>She played a role in St Augustine's mission (597 AD) to convert the pagan Anglo-Saxons to Christianity. </a:t>
            </a:r>
          </a:p>
          <a:p>
            <a:pPr marL="342900" lvl="0" indent="-342900" eaLnBrk="0" fontAlgn="base" hangingPunct="0">
              <a:lnSpc>
                <a:spcPct val="150000"/>
              </a:lnSpc>
              <a:spcBef>
                <a:spcPct val="0"/>
              </a:spcBef>
              <a:spcAft>
                <a:spcPct val="0"/>
              </a:spcAft>
              <a:buFont typeface="Arial" panose="020B0604020202020204" pitchFamily="34" charset="0"/>
              <a:buChar char="•"/>
            </a:pPr>
            <a:r>
              <a:rPr lang="en-US" altLang="en-US" sz="2000" dirty="0">
                <a:solidFill>
                  <a:srgbClr val="000000"/>
                </a:solidFill>
                <a:latin typeface="Raleway" pitchFamily="2" charset="77"/>
                <a:ea typeface="GillSans" panose="020B0A02020104020203" pitchFamily="34" charset="77"/>
              </a:rPr>
              <a:t>She encouraged her husband to welcome Augustine and allow him to preach freely and reside in Canterbury.</a:t>
            </a:r>
            <a:endParaRPr lang="en-US" altLang="en-US" sz="2000" dirty="0">
              <a:latin typeface="Raleway" pitchFamily="2" charset="77"/>
            </a:endParaRPr>
          </a:p>
        </p:txBody>
      </p:sp>
      <p:pic>
        <p:nvPicPr>
          <p:cNvPr id="11" name="Picture Placeholder 9">
            <a:extLst>
              <a:ext uri="{FF2B5EF4-FFF2-40B4-BE49-F238E27FC236}">
                <a16:creationId xmlns:a16="http://schemas.microsoft.com/office/drawing/2014/main" id="{A5EA5F73-DFDF-12E5-FC58-BD63D7E561F4}"/>
              </a:ext>
            </a:extLst>
          </p:cNvPr>
          <p:cNvPicPr>
            <a:picLocks noChangeAspect="1"/>
          </p:cNvPicPr>
          <p:nvPr/>
        </p:nvPicPr>
        <p:blipFill>
          <a:blip r:embed="rId2"/>
          <a:srcRect t="2666" b="2666"/>
          <a:stretch>
            <a:fillRect/>
          </a:stretch>
        </p:blipFill>
        <p:spPr>
          <a:xfrm>
            <a:off x="8171728" y="2143555"/>
            <a:ext cx="3140596" cy="4477165"/>
          </a:xfrm>
          <a:prstGeom prst="rect">
            <a:avLst/>
          </a:prstGeom>
        </p:spPr>
      </p:pic>
    </p:spTree>
    <p:extLst>
      <p:ext uri="{BB962C8B-B14F-4D97-AF65-F5344CB8AC3E}">
        <p14:creationId xmlns:p14="http://schemas.microsoft.com/office/powerpoint/2010/main" val="40748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52CA6-6F8A-A9D8-2A6B-DA58F81B43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6DC2A-DD01-5504-6E7F-326D2893EE42}"/>
              </a:ext>
            </a:extLst>
          </p:cNvPr>
          <p:cNvSpPr>
            <a:spLocks noGrp="1"/>
          </p:cNvSpPr>
          <p:nvPr>
            <p:ph type="ctrTitle"/>
          </p:nvPr>
        </p:nvSpPr>
        <p:spPr/>
        <p:txBody>
          <a:bodyPr/>
          <a:lstStyle/>
          <a:p>
            <a:pPr algn="ctr"/>
            <a:r>
              <a:rPr lang="en-US" dirty="0"/>
              <a:t>BERTHA’S ROLE IN THE RISE OF CHRISTIANITY IN ENGLAND</a:t>
            </a:r>
          </a:p>
        </p:txBody>
      </p:sp>
      <p:pic>
        <p:nvPicPr>
          <p:cNvPr id="5" name="Picture Placeholder 4">
            <a:extLst>
              <a:ext uri="{FF2B5EF4-FFF2-40B4-BE49-F238E27FC236}">
                <a16:creationId xmlns:a16="http://schemas.microsoft.com/office/drawing/2014/main" id="{092B4681-FAC9-A94C-7DEE-1B33B467C3E3}"/>
              </a:ext>
            </a:extLst>
          </p:cNvPr>
          <p:cNvPicPr>
            <a:picLocks noGrp="1" noChangeAspect="1"/>
          </p:cNvPicPr>
          <p:nvPr>
            <p:ph type="pic" sz="quarter" idx="11"/>
          </p:nvPr>
        </p:nvPicPr>
        <p:blipFill>
          <a:blip r:embed="rId2"/>
          <a:srcRect t="848" b="848"/>
          <a:stretch>
            <a:fillRect/>
          </a:stretch>
        </p:blipFill>
        <p:spPr>
          <a:xfrm>
            <a:off x="8333772" y="2268839"/>
            <a:ext cx="2978551" cy="4409251"/>
          </a:xfrm>
          <a:prstGeom prst="rect">
            <a:avLst/>
          </a:prstGeom>
        </p:spPr>
      </p:pic>
      <p:sp>
        <p:nvSpPr>
          <p:cNvPr id="7" name="TextBox 6">
            <a:extLst>
              <a:ext uri="{FF2B5EF4-FFF2-40B4-BE49-F238E27FC236}">
                <a16:creationId xmlns:a16="http://schemas.microsoft.com/office/drawing/2014/main" id="{F049CC08-B98E-75AF-1CD0-1E0AE9AE9DEB}"/>
              </a:ext>
            </a:extLst>
          </p:cNvPr>
          <p:cNvSpPr txBox="1"/>
          <p:nvPr/>
        </p:nvSpPr>
        <p:spPr>
          <a:xfrm>
            <a:off x="879677" y="2157046"/>
            <a:ext cx="6458672" cy="3546933"/>
          </a:xfrm>
          <a:prstGeom prst="rect">
            <a:avLst/>
          </a:prstGeom>
          <a:noFill/>
        </p:spPr>
        <p:txBody>
          <a:bodyPr wrap="square" rtlCol="0">
            <a:spAutoFit/>
          </a:bodyPr>
          <a:lstStyle/>
          <a:p>
            <a:pPr lvl="0" eaLnBrk="0" fontAlgn="base" hangingPunct="0">
              <a:spcBef>
                <a:spcPct val="0"/>
              </a:spcBef>
              <a:spcAft>
                <a:spcPct val="0"/>
              </a:spcAft>
            </a:pPr>
            <a:endParaRPr lang="en-US" altLang="en-US" dirty="0">
              <a:latin typeface="Raleway" pitchFamily="2" charset="77"/>
            </a:endParaRPr>
          </a:p>
          <a:p>
            <a:pPr marL="342900" lvl="0" indent="-342900" eaLnBrk="0" fontAlgn="base" hangingPunct="0">
              <a:lnSpc>
                <a:spcPct val="150000"/>
              </a:lnSpc>
              <a:spcBef>
                <a:spcPct val="0"/>
              </a:spcBef>
              <a:spcAft>
                <a:spcPct val="0"/>
              </a:spcAft>
              <a:buFont typeface="Arial" panose="020B0604020202020204" pitchFamily="34" charset="0"/>
              <a:buChar char="•"/>
            </a:pPr>
            <a:r>
              <a:rPr lang="en-US" altLang="en-US" sz="2000" dirty="0">
                <a:solidFill>
                  <a:srgbClr val="000000"/>
                </a:solidFill>
                <a:latin typeface="Raleway" pitchFamily="2" charset="77"/>
                <a:ea typeface="GillSans" panose="020B0A02020104020203" pitchFamily="34" charset="77"/>
              </a:rPr>
              <a:t>Aethelberht ultimately converted to Christianity</a:t>
            </a:r>
            <a:endParaRPr lang="en-US" altLang="en-US" sz="2000" dirty="0">
              <a:latin typeface="Raleway" pitchFamily="2" charset="77"/>
            </a:endParaRPr>
          </a:p>
          <a:p>
            <a:pPr marL="342900" lvl="0" indent="-342900" eaLnBrk="0" fontAlgn="base" hangingPunct="0">
              <a:lnSpc>
                <a:spcPct val="150000"/>
              </a:lnSpc>
              <a:spcBef>
                <a:spcPct val="0"/>
              </a:spcBef>
              <a:spcAft>
                <a:spcPct val="0"/>
              </a:spcAft>
              <a:buFont typeface="Arial" panose="020B0604020202020204" pitchFamily="34" charset="0"/>
              <a:buChar char="•"/>
            </a:pPr>
            <a:r>
              <a:rPr lang="en-US" altLang="en-US" sz="2000" dirty="0">
                <a:solidFill>
                  <a:srgbClr val="000000"/>
                </a:solidFill>
                <a:latin typeface="Raleway" pitchFamily="2" charset="77"/>
                <a:ea typeface="GillSans" panose="020B0A02020104020203" pitchFamily="34" charset="77"/>
              </a:rPr>
              <a:t>Bede wrote 'the fame of the Christian religion had already reached (Aethelberht) as a result of his wife's faith’.</a:t>
            </a:r>
          </a:p>
          <a:p>
            <a:pPr marL="342900" lvl="0" indent="-342900" eaLnBrk="0" fontAlgn="base" hangingPunct="0">
              <a:lnSpc>
                <a:spcPct val="150000"/>
              </a:lnSpc>
              <a:spcBef>
                <a:spcPct val="0"/>
              </a:spcBef>
              <a:spcAft>
                <a:spcPct val="0"/>
              </a:spcAft>
              <a:buFont typeface="Arial" panose="020B0604020202020204" pitchFamily="34" charset="0"/>
              <a:buChar char="•"/>
            </a:pPr>
            <a:r>
              <a:rPr lang="en-GB" sz="2000" dirty="0">
                <a:latin typeface="Raleway" pitchFamily="2" charset="77"/>
              </a:rPr>
              <a:t>Others said Aethelberht would already have been aware of Christianity without Bertha’s influence.</a:t>
            </a:r>
            <a:br>
              <a:rPr lang="en-US" altLang="en-US" sz="2000" dirty="0">
                <a:latin typeface="Raleway" pitchFamily="2" charset="77"/>
              </a:rPr>
            </a:br>
            <a:endParaRPr lang="en-US" altLang="en-US" sz="2000" dirty="0">
              <a:latin typeface="Raleway" pitchFamily="2" charset="77"/>
            </a:endParaRPr>
          </a:p>
        </p:txBody>
      </p:sp>
    </p:spTree>
    <p:extLst>
      <p:ext uri="{BB962C8B-B14F-4D97-AF65-F5344CB8AC3E}">
        <p14:creationId xmlns:p14="http://schemas.microsoft.com/office/powerpoint/2010/main" val="8689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8DC9-50A6-66B1-A05E-66317B5190DA}"/>
              </a:ext>
            </a:extLst>
          </p:cNvPr>
          <p:cNvSpPr>
            <a:spLocks noGrp="1"/>
          </p:cNvSpPr>
          <p:nvPr>
            <p:ph type="ctrTitle"/>
          </p:nvPr>
        </p:nvSpPr>
        <p:spPr/>
        <p:txBody>
          <a:bodyPr/>
          <a:lstStyle/>
          <a:p>
            <a:pPr algn="ctr"/>
            <a:r>
              <a:rPr lang="en-US" dirty="0"/>
              <a:t>BERTHA’S ROLE IN THE RISE OF CHRISTIANITY IN ENGLAND</a:t>
            </a:r>
          </a:p>
        </p:txBody>
      </p:sp>
      <p:sp>
        <p:nvSpPr>
          <p:cNvPr id="3" name="Text Placeholder 2">
            <a:extLst>
              <a:ext uri="{FF2B5EF4-FFF2-40B4-BE49-F238E27FC236}">
                <a16:creationId xmlns:a16="http://schemas.microsoft.com/office/drawing/2014/main" id="{546E58B5-7168-45DF-6395-F45E873631AE}"/>
              </a:ext>
            </a:extLst>
          </p:cNvPr>
          <p:cNvSpPr>
            <a:spLocks noGrp="1"/>
          </p:cNvSpPr>
          <p:nvPr>
            <p:ph type="body" sz="quarter" idx="10"/>
          </p:nvPr>
        </p:nvSpPr>
        <p:spPr/>
        <p:txBody>
          <a:bodyPr/>
          <a:lstStyle/>
          <a:p>
            <a:pPr lvl="0" eaLnBrk="0" fontAlgn="base" hangingPunct="0">
              <a:lnSpc>
                <a:spcPct val="150000"/>
              </a:lnSpc>
              <a:spcBef>
                <a:spcPct val="0"/>
              </a:spcBef>
              <a:spcAft>
                <a:spcPct val="0"/>
              </a:spcAft>
            </a:pPr>
            <a:r>
              <a:rPr lang="en-US" altLang="en-US" dirty="0">
                <a:solidFill>
                  <a:srgbClr val="000000"/>
                </a:solidFill>
                <a:ea typeface="GillSans" panose="020B0A02020104020203" pitchFamily="34" charset="77"/>
              </a:rPr>
              <a:t>Bertha received a letter from Pope Gregory in 601 suggesting she had been negligent in not converting her husband before St Augustine's arrival. </a:t>
            </a:r>
          </a:p>
          <a:p>
            <a:pPr lvl="0" eaLnBrk="0" fontAlgn="base" hangingPunct="0">
              <a:lnSpc>
                <a:spcPct val="150000"/>
              </a:lnSpc>
              <a:spcBef>
                <a:spcPct val="0"/>
              </a:spcBef>
              <a:spcAft>
                <a:spcPct val="0"/>
              </a:spcAft>
            </a:pPr>
            <a:r>
              <a:rPr lang="en-US" altLang="en-US" dirty="0">
                <a:solidFill>
                  <a:srgbClr val="000000"/>
                </a:solidFill>
                <a:ea typeface="GillSans" panose="020B0A02020104020203" pitchFamily="34" charset="77"/>
              </a:rPr>
              <a:t>He suggested she should encourage her husband to convert his whole country now.</a:t>
            </a:r>
            <a:endParaRPr lang="en-US" altLang="en-US" dirty="0"/>
          </a:p>
          <a:p>
            <a:pPr lvl="0" eaLnBrk="0" fontAlgn="base" hangingPunct="0">
              <a:lnSpc>
                <a:spcPct val="150000"/>
              </a:lnSpc>
              <a:spcBef>
                <a:spcPct val="0"/>
              </a:spcBef>
              <a:spcAft>
                <a:spcPct val="0"/>
              </a:spcAft>
            </a:pPr>
            <a:r>
              <a:rPr lang="en-US" altLang="en-US" dirty="0">
                <a:solidFill>
                  <a:srgbClr val="000000"/>
                </a:solidFill>
                <a:ea typeface="GillSans" panose="020B0A02020104020203" pitchFamily="34" charset="77"/>
              </a:rPr>
              <a:t>The Pope gave her some credit for Augustine's welcome -compared her to Helena, the Christian mother of Constantine who became the first Christian emperor of Rome.</a:t>
            </a:r>
            <a:endParaRPr lang="en-US" altLang="en-US" dirty="0"/>
          </a:p>
          <a:p>
            <a:endParaRPr lang="en-US" dirty="0"/>
          </a:p>
        </p:txBody>
      </p:sp>
      <p:pic>
        <p:nvPicPr>
          <p:cNvPr id="8" name="Picture Placeholder 6">
            <a:extLst>
              <a:ext uri="{FF2B5EF4-FFF2-40B4-BE49-F238E27FC236}">
                <a16:creationId xmlns:a16="http://schemas.microsoft.com/office/drawing/2014/main" id="{CB275C62-FEFD-022F-768D-924AFF94E174}"/>
              </a:ext>
            </a:extLst>
          </p:cNvPr>
          <p:cNvPicPr>
            <a:picLocks noChangeAspect="1"/>
          </p:cNvPicPr>
          <p:nvPr/>
        </p:nvPicPr>
        <p:blipFill>
          <a:blip r:embed="rId2"/>
          <a:srcRect t="1093" b="1093"/>
          <a:stretch>
            <a:fillRect/>
          </a:stretch>
        </p:blipFill>
        <p:spPr>
          <a:xfrm>
            <a:off x="8634715" y="2221828"/>
            <a:ext cx="3000440" cy="4419528"/>
          </a:xfrm>
          <a:prstGeom prst="rect">
            <a:avLst/>
          </a:prstGeom>
        </p:spPr>
      </p:pic>
    </p:spTree>
    <p:extLst>
      <p:ext uri="{BB962C8B-B14F-4D97-AF65-F5344CB8AC3E}">
        <p14:creationId xmlns:p14="http://schemas.microsoft.com/office/powerpoint/2010/main" val="304702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DCC15-54FA-F588-C3D3-71CB2453B8C6}"/>
              </a:ext>
            </a:extLst>
          </p:cNvPr>
          <p:cNvSpPr>
            <a:spLocks noGrp="1"/>
          </p:cNvSpPr>
          <p:nvPr>
            <p:ph type="ctrTitle"/>
          </p:nvPr>
        </p:nvSpPr>
        <p:spPr/>
        <p:txBody>
          <a:bodyPr/>
          <a:lstStyle/>
          <a:p>
            <a:pPr algn="ctr"/>
            <a:r>
              <a:rPr lang="en-US" dirty="0"/>
              <a:t>Questions</a:t>
            </a:r>
          </a:p>
        </p:txBody>
      </p:sp>
      <p:sp>
        <p:nvSpPr>
          <p:cNvPr id="3" name="Text Placeholder 2">
            <a:extLst>
              <a:ext uri="{FF2B5EF4-FFF2-40B4-BE49-F238E27FC236}">
                <a16:creationId xmlns:a16="http://schemas.microsoft.com/office/drawing/2014/main" id="{A64CE092-F8A8-5F9D-A955-181421D9DAE9}"/>
              </a:ext>
            </a:extLst>
          </p:cNvPr>
          <p:cNvSpPr>
            <a:spLocks noGrp="1"/>
          </p:cNvSpPr>
          <p:nvPr>
            <p:ph type="body" sz="quarter" idx="10"/>
          </p:nvPr>
        </p:nvSpPr>
        <p:spPr>
          <a:xfrm>
            <a:off x="550863" y="2157413"/>
            <a:ext cx="10468236" cy="4173537"/>
          </a:xfrm>
        </p:spPr>
        <p:txBody>
          <a:bodyPr/>
          <a:lstStyle/>
          <a:p>
            <a:r>
              <a:rPr lang="en-GB" sz="4000" dirty="0"/>
              <a:t>How do we feel about the Gospel of forgiveness and new life?</a:t>
            </a:r>
          </a:p>
          <a:p>
            <a:pPr marL="0" indent="0">
              <a:buNone/>
            </a:pPr>
            <a:endParaRPr lang="en-GB" sz="4000" dirty="0"/>
          </a:p>
          <a:p>
            <a:r>
              <a:rPr lang="en-GB" sz="4000" dirty="0"/>
              <a:t>How do we share this with others in our own context?</a:t>
            </a:r>
          </a:p>
          <a:p>
            <a:endParaRPr lang="en-US" dirty="0"/>
          </a:p>
        </p:txBody>
      </p:sp>
    </p:spTree>
    <p:extLst>
      <p:ext uri="{BB962C8B-B14F-4D97-AF65-F5344CB8AC3E}">
        <p14:creationId xmlns:p14="http://schemas.microsoft.com/office/powerpoint/2010/main" val="379288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C2AFAB-F5D6-4FA8-7F61-BEFA252806B3}"/>
              </a:ext>
            </a:extLst>
          </p:cNvPr>
          <p:cNvSpPr>
            <a:spLocks noGrp="1"/>
          </p:cNvSpPr>
          <p:nvPr>
            <p:ph type="body" sz="quarter" idx="10"/>
          </p:nvPr>
        </p:nvSpPr>
        <p:spPr>
          <a:xfrm>
            <a:off x="1794076" y="2157413"/>
            <a:ext cx="8252750" cy="4173537"/>
          </a:xfrm>
        </p:spPr>
        <p:txBody>
          <a:bodyPr/>
          <a:lstStyle/>
          <a:p>
            <a:pPr marL="0" indent="0">
              <a:buNone/>
            </a:pPr>
            <a:endParaRPr lang="en-GB" dirty="0"/>
          </a:p>
          <a:p>
            <a:pPr marL="0" indent="0">
              <a:buNone/>
            </a:pPr>
            <a:r>
              <a:rPr lang="en-GB" dirty="0"/>
              <a:t>Lord of hope and transformation, help us to find our security in you and invest in what will last.  May our daily journeys reflect your mercy, grace and values as we serve you in the world.</a:t>
            </a:r>
          </a:p>
          <a:p>
            <a:pPr marL="0" indent="0">
              <a:buNone/>
            </a:pPr>
            <a:endParaRPr lang="en-GB" dirty="0"/>
          </a:p>
          <a:p>
            <a:pPr marL="0" indent="0">
              <a:buNone/>
            </a:pPr>
            <a:r>
              <a:rPr lang="en-GB" dirty="0"/>
              <a:t>May your gospel fill us with joy and wonder.  Help us to share this with others, so they too may know your love and light.</a:t>
            </a:r>
          </a:p>
          <a:p>
            <a:endParaRPr lang="en-US" dirty="0"/>
          </a:p>
        </p:txBody>
      </p:sp>
    </p:spTree>
    <p:extLst>
      <p:ext uri="{BB962C8B-B14F-4D97-AF65-F5344CB8AC3E}">
        <p14:creationId xmlns:p14="http://schemas.microsoft.com/office/powerpoint/2010/main" val="236853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DFC7-225D-BAFC-E7C5-82060A7DC281}"/>
              </a:ext>
            </a:extLst>
          </p:cNvPr>
          <p:cNvSpPr>
            <a:spLocks noGrp="1"/>
          </p:cNvSpPr>
          <p:nvPr>
            <p:ph type="ctrTitle"/>
          </p:nvPr>
        </p:nvSpPr>
        <p:spPr/>
        <p:txBody>
          <a:bodyPr/>
          <a:lstStyle/>
          <a:p>
            <a:pPr algn="ctr"/>
            <a:r>
              <a:rPr lang="en-US" dirty="0"/>
              <a:t>			The venerable </a:t>
            </a:r>
            <a:r>
              <a:rPr lang="en-US" dirty="0" err="1"/>
              <a:t>bede</a:t>
            </a:r>
            <a:endParaRPr lang="en-US" dirty="0"/>
          </a:p>
        </p:txBody>
      </p:sp>
      <p:sp>
        <p:nvSpPr>
          <p:cNvPr id="5" name="Text Placeholder 2">
            <a:extLst>
              <a:ext uri="{FF2B5EF4-FFF2-40B4-BE49-F238E27FC236}">
                <a16:creationId xmlns:a16="http://schemas.microsoft.com/office/drawing/2014/main" id="{0FD19DC9-1C75-840C-AB7F-D109DDB85A2F}"/>
              </a:ext>
            </a:extLst>
          </p:cNvPr>
          <p:cNvSpPr txBox="1">
            <a:spLocks/>
          </p:cNvSpPr>
          <p:nvPr/>
        </p:nvSpPr>
        <p:spPr>
          <a:xfrm>
            <a:off x="-3019519" y="4730123"/>
            <a:ext cx="3471549" cy="24101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7" name="Text Placeholder 2">
            <a:extLst>
              <a:ext uri="{FF2B5EF4-FFF2-40B4-BE49-F238E27FC236}">
                <a16:creationId xmlns:a16="http://schemas.microsoft.com/office/drawing/2014/main" id="{D01B88E9-8DCE-BBE5-3FF0-36BAEC7A73F6}"/>
              </a:ext>
            </a:extLst>
          </p:cNvPr>
          <p:cNvSpPr txBox="1">
            <a:spLocks/>
          </p:cNvSpPr>
          <p:nvPr/>
        </p:nvSpPr>
        <p:spPr>
          <a:xfrm>
            <a:off x="-2267165" y="4174538"/>
            <a:ext cx="3471549" cy="24101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11" name="Picture 2">
            <a:extLst>
              <a:ext uri="{FF2B5EF4-FFF2-40B4-BE49-F238E27FC236}">
                <a16:creationId xmlns:a16="http://schemas.microsoft.com/office/drawing/2014/main" id="{F875E175-4618-A8DD-6EE9-293FE7C66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3" y="1174399"/>
            <a:ext cx="3781978" cy="54064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3">
            <a:extLst>
              <a:ext uri="{FF2B5EF4-FFF2-40B4-BE49-F238E27FC236}">
                <a16:creationId xmlns:a16="http://schemas.microsoft.com/office/drawing/2014/main" id="{7D86F1BE-A36F-84C4-F74B-6241E124DAF4}"/>
              </a:ext>
            </a:extLst>
          </p:cNvPr>
          <p:cNvSpPr txBox="1">
            <a:spLocks/>
          </p:cNvSpPr>
          <p:nvPr/>
        </p:nvSpPr>
        <p:spPr>
          <a:xfrm>
            <a:off x="5085195" y="2075926"/>
            <a:ext cx="5404338" cy="4173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 693-735</a:t>
            </a:r>
          </a:p>
          <a:p>
            <a:r>
              <a:rPr lang="en-US" dirty="0"/>
              <a:t>Educated by monks, moved with his abbot who founded St Paul’s monastery, Jarrow, when aged 12</a:t>
            </a:r>
          </a:p>
          <a:p>
            <a:r>
              <a:rPr lang="en-US" dirty="0"/>
              <a:t>Became a Benedictine monk, priested by 30, remained there until his death</a:t>
            </a:r>
          </a:p>
          <a:p>
            <a:r>
              <a:rPr lang="en-US" dirty="0"/>
              <a:t>Travelled to York to visit the Bishop, and the monastery on Lindisfarne</a:t>
            </a:r>
          </a:p>
          <a:p>
            <a:r>
              <a:rPr lang="en-US" dirty="0"/>
              <a:t>Bones are buried at Durham Cathedral since 1022, alongside Cuthbert’s relics</a:t>
            </a:r>
          </a:p>
        </p:txBody>
      </p:sp>
    </p:spTree>
    <p:extLst>
      <p:ext uri="{BB962C8B-B14F-4D97-AF65-F5344CB8AC3E}">
        <p14:creationId xmlns:p14="http://schemas.microsoft.com/office/powerpoint/2010/main" val="18271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B9ADB4-25E8-9AA9-B8FD-2A3B778631B2}"/>
              </a:ext>
            </a:extLst>
          </p:cNvPr>
          <p:cNvSpPr>
            <a:spLocks noGrp="1"/>
          </p:cNvSpPr>
          <p:nvPr>
            <p:ph type="ctrTitle"/>
          </p:nvPr>
        </p:nvSpPr>
        <p:spPr/>
        <p:txBody>
          <a:bodyPr/>
          <a:lstStyle/>
          <a:p>
            <a:pPr algn="ctr"/>
            <a:r>
              <a:rPr lang="en-US" dirty="0"/>
              <a:t>The venerable </a:t>
            </a:r>
            <a:r>
              <a:rPr lang="en-US" dirty="0" err="1"/>
              <a:t>bede</a:t>
            </a:r>
            <a:endParaRPr lang="en-US" dirty="0"/>
          </a:p>
        </p:txBody>
      </p:sp>
      <p:sp>
        <p:nvSpPr>
          <p:cNvPr id="7" name="Text Placeholder 6">
            <a:extLst>
              <a:ext uri="{FF2B5EF4-FFF2-40B4-BE49-F238E27FC236}">
                <a16:creationId xmlns:a16="http://schemas.microsoft.com/office/drawing/2014/main" id="{117740BA-3FA2-C4F9-B606-D6FD1A448829}"/>
              </a:ext>
            </a:extLst>
          </p:cNvPr>
          <p:cNvSpPr>
            <a:spLocks noGrp="1"/>
          </p:cNvSpPr>
          <p:nvPr>
            <p:ph type="body" sz="quarter" idx="10"/>
          </p:nvPr>
        </p:nvSpPr>
        <p:spPr>
          <a:xfrm>
            <a:off x="550864" y="2157414"/>
            <a:ext cx="3731769" cy="4081340"/>
          </a:xfrm>
        </p:spPr>
        <p:txBody>
          <a:bodyPr/>
          <a:lstStyle/>
          <a:p>
            <a:r>
              <a:rPr lang="en-US" dirty="0"/>
              <a:t>Devoted his life to studying scriptures, became mediaeval England’s greatest scholar</a:t>
            </a:r>
          </a:p>
          <a:p>
            <a:r>
              <a:rPr lang="en-US" dirty="0"/>
              <a:t>The first to record the history of England: </a:t>
            </a:r>
            <a:r>
              <a:rPr lang="en-GB" i="1" dirty="0"/>
              <a:t>Historia Ecclesiastica Gentis Anglorum</a:t>
            </a:r>
            <a:endParaRPr lang="en-US" dirty="0"/>
          </a:p>
          <a:p>
            <a:pPr fontAlgn="base"/>
            <a:r>
              <a:rPr lang="en-GB" dirty="0"/>
              <a:t>Studied </a:t>
            </a:r>
            <a:r>
              <a:rPr lang="en-GB" dirty="0" err="1"/>
              <a:t>computus</a:t>
            </a:r>
            <a:r>
              <a:rPr lang="en-GB" dirty="0"/>
              <a:t>, the science of calculating calendar dates, including efforts to decipher the original date of Easter.</a:t>
            </a:r>
          </a:p>
          <a:p>
            <a:pPr marL="0" indent="0">
              <a:buNone/>
            </a:pPr>
            <a:br>
              <a:rPr lang="en-GB" dirty="0"/>
            </a:br>
            <a:endParaRPr lang="en-US" dirty="0"/>
          </a:p>
          <a:p>
            <a:endParaRPr lang="en-US" dirty="0"/>
          </a:p>
          <a:p>
            <a:endParaRPr lang="en-US" dirty="0"/>
          </a:p>
        </p:txBody>
      </p:sp>
      <p:pic>
        <p:nvPicPr>
          <p:cNvPr id="10" name="Picture 9">
            <a:extLst>
              <a:ext uri="{FF2B5EF4-FFF2-40B4-BE49-F238E27FC236}">
                <a16:creationId xmlns:a16="http://schemas.microsoft.com/office/drawing/2014/main" id="{F6B5C760-BA80-CAAF-566B-81CA7C3E9391}"/>
              </a:ext>
            </a:extLst>
          </p:cNvPr>
          <p:cNvPicPr>
            <a:picLocks noChangeAspect="1"/>
          </p:cNvPicPr>
          <p:nvPr/>
        </p:nvPicPr>
        <p:blipFill>
          <a:blip r:embed="rId2"/>
          <a:stretch>
            <a:fillRect/>
          </a:stretch>
        </p:blipFill>
        <p:spPr>
          <a:xfrm>
            <a:off x="4655889" y="2157414"/>
            <a:ext cx="3061005" cy="4081340"/>
          </a:xfrm>
          <a:prstGeom prst="rect">
            <a:avLst/>
          </a:prstGeom>
        </p:spPr>
      </p:pic>
      <p:pic>
        <p:nvPicPr>
          <p:cNvPr id="11" name="Picture 2" descr="Bede's tomb in Durham Cathedral.">
            <a:extLst>
              <a:ext uri="{FF2B5EF4-FFF2-40B4-BE49-F238E27FC236}">
                <a16:creationId xmlns:a16="http://schemas.microsoft.com/office/drawing/2014/main" id="{88906F5B-C6D1-A2C1-8C25-9543924A4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3" r="1313"/>
          <a:stretch>
            <a:fillRect/>
          </a:stretch>
        </p:blipFill>
        <p:spPr bwMode="auto">
          <a:xfrm>
            <a:off x="8183301" y="2598967"/>
            <a:ext cx="3625107" cy="2991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50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298114-557B-3C73-CD8E-3E6F44612F4F}"/>
              </a:ext>
            </a:extLst>
          </p:cNvPr>
          <p:cNvSpPr>
            <a:spLocks noGrp="1"/>
          </p:cNvSpPr>
          <p:nvPr>
            <p:ph type="ctrTitle"/>
          </p:nvPr>
        </p:nvSpPr>
        <p:spPr/>
        <p:txBody>
          <a:bodyPr/>
          <a:lstStyle/>
          <a:p>
            <a:r>
              <a:rPr lang="en-GB" i="1" dirty="0"/>
              <a:t>Ecclesiastical History of the English People</a:t>
            </a:r>
            <a:endParaRPr lang="en-US" dirty="0"/>
          </a:p>
        </p:txBody>
      </p:sp>
      <p:sp>
        <p:nvSpPr>
          <p:cNvPr id="6" name="Text Placeholder 5">
            <a:extLst>
              <a:ext uri="{FF2B5EF4-FFF2-40B4-BE49-F238E27FC236}">
                <a16:creationId xmlns:a16="http://schemas.microsoft.com/office/drawing/2014/main" id="{84019E43-F24A-17CE-01BE-F01F7A951C13}"/>
              </a:ext>
            </a:extLst>
          </p:cNvPr>
          <p:cNvSpPr>
            <a:spLocks noGrp="1"/>
          </p:cNvSpPr>
          <p:nvPr>
            <p:ph type="body" sz="quarter" idx="10"/>
          </p:nvPr>
        </p:nvSpPr>
        <p:spPr>
          <a:xfrm>
            <a:off x="848878" y="2157414"/>
            <a:ext cx="6984885" cy="3259538"/>
          </a:xfrm>
        </p:spPr>
        <p:txBody>
          <a:bodyPr/>
          <a:lstStyle/>
          <a:p>
            <a:r>
              <a:rPr lang="en-US" dirty="0"/>
              <a:t>800 years of English history from the Caesar’s invasion of Britain</a:t>
            </a:r>
          </a:p>
          <a:p>
            <a:r>
              <a:rPr lang="en-US" dirty="0"/>
              <a:t>A history of social and political life</a:t>
            </a:r>
          </a:p>
          <a:p>
            <a:r>
              <a:rPr lang="en-US" dirty="0"/>
              <a:t>Documents the rise of the early Christian church, to St Augustine’s arrival in Canterbury</a:t>
            </a:r>
          </a:p>
          <a:p>
            <a:r>
              <a:rPr lang="en-GB" dirty="0"/>
              <a:t>The first work of history to use the AD system of dating to measure time based on the birth of Christ, </a:t>
            </a:r>
            <a:r>
              <a:rPr lang="en-GB" i="1" dirty="0"/>
              <a:t>anno domini</a:t>
            </a:r>
          </a:p>
          <a:p>
            <a:endParaRPr lang="en-US" dirty="0"/>
          </a:p>
          <a:p>
            <a:endParaRPr lang="en-US" dirty="0"/>
          </a:p>
          <a:p>
            <a:endParaRPr lang="en-US" dirty="0"/>
          </a:p>
        </p:txBody>
      </p:sp>
      <p:sp>
        <p:nvSpPr>
          <p:cNvPr id="2" name="Text Placeholder 5">
            <a:extLst>
              <a:ext uri="{FF2B5EF4-FFF2-40B4-BE49-F238E27FC236}">
                <a16:creationId xmlns:a16="http://schemas.microsoft.com/office/drawing/2014/main" id="{D1FF4B1A-04FD-C33B-C791-11B34EE137AE}"/>
              </a:ext>
            </a:extLst>
          </p:cNvPr>
          <p:cNvSpPr txBox="1">
            <a:spLocks/>
          </p:cNvSpPr>
          <p:nvPr/>
        </p:nvSpPr>
        <p:spPr>
          <a:xfrm>
            <a:off x="318319" y="3742979"/>
            <a:ext cx="4644922" cy="31087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Text Placeholder 5">
            <a:extLst>
              <a:ext uri="{FF2B5EF4-FFF2-40B4-BE49-F238E27FC236}">
                <a16:creationId xmlns:a16="http://schemas.microsoft.com/office/drawing/2014/main" id="{A4B972E1-E224-FDFA-8865-99D78227BFB6}"/>
              </a:ext>
            </a:extLst>
          </p:cNvPr>
          <p:cNvSpPr txBox="1">
            <a:spLocks/>
          </p:cNvSpPr>
          <p:nvPr/>
        </p:nvSpPr>
        <p:spPr>
          <a:xfrm>
            <a:off x="6698200" y="2840154"/>
            <a:ext cx="4644922" cy="31087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3" name="Picture 12">
            <a:extLst>
              <a:ext uri="{FF2B5EF4-FFF2-40B4-BE49-F238E27FC236}">
                <a16:creationId xmlns:a16="http://schemas.microsoft.com/office/drawing/2014/main" id="{DB71217E-D4E5-9013-829F-BB023E480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175" y="1797215"/>
            <a:ext cx="3196798" cy="48270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5">
            <a:extLst>
              <a:ext uri="{FF2B5EF4-FFF2-40B4-BE49-F238E27FC236}">
                <a16:creationId xmlns:a16="http://schemas.microsoft.com/office/drawing/2014/main" id="{A6219702-01A6-936B-887C-E83C6B42BC62}"/>
              </a:ext>
            </a:extLst>
          </p:cNvPr>
          <p:cNvSpPr txBox="1">
            <a:spLocks/>
          </p:cNvSpPr>
          <p:nvPr/>
        </p:nvSpPr>
        <p:spPr>
          <a:xfrm>
            <a:off x="848878" y="2225273"/>
            <a:ext cx="6570493" cy="41049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33D"/>
                </a:solidFill>
                <a:latin typeface="Raleway" pitchFamily="2" charset="77"/>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981072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F529-944C-C728-059E-D61BFE05A4BF}"/>
              </a:ext>
            </a:extLst>
          </p:cNvPr>
          <p:cNvSpPr>
            <a:spLocks noGrp="1"/>
          </p:cNvSpPr>
          <p:nvPr>
            <p:ph type="ctrTitle"/>
          </p:nvPr>
        </p:nvSpPr>
        <p:spPr/>
        <p:txBody>
          <a:bodyPr/>
          <a:lstStyle/>
          <a:p>
            <a:pPr algn="ctr"/>
            <a:r>
              <a:rPr lang="en-US" dirty="0"/>
              <a:t>Bede’s writings</a:t>
            </a:r>
          </a:p>
        </p:txBody>
      </p:sp>
      <p:sp>
        <p:nvSpPr>
          <p:cNvPr id="3" name="Text Placeholder 2">
            <a:extLst>
              <a:ext uri="{FF2B5EF4-FFF2-40B4-BE49-F238E27FC236}">
                <a16:creationId xmlns:a16="http://schemas.microsoft.com/office/drawing/2014/main" id="{A703FB87-EEEA-6F3B-E0D1-C03E0D5F97B0}"/>
              </a:ext>
            </a:extLst>
          </p:cNvPr>
          <p:cNvSpPr>
            <a:spLocks noGrp="1"/>
          </p:cNvSpPr>
          <p:nvPr>
            <p:ph type="body" sz="quarter" idx="10"/>
          </p:nvPr>
        </p:nvSpPr>
        <p:spPr>
          <a:xfrm>
            <a:off x="550863" y="2157413"/>
            <a:ext cx="5545137" cy="4173537"/>
          </a:xfrm>
        </p:spPr>
        <p:txBody>
          <a:bodyPr/>
          <a:lstStyle/>
          <a:p>
            <a:r>
              <a:rPr lang="en-US" dirty="0"/>
              <a:t>Contributed to the spread of the Gospel</a:t>
            </a:r>
          </a:p>
          <a:p>
            <a:r>
              <a:rPr lang="en-US" dirty="0"/>
              <a:t>At its heart, a relationship with Christ</a:t>
            </a:r>
          </a:p>
          <a:p>
            <a:r>
              <a:rPr lang="en-US" dirty="0"/>
              <a:t>Offered security – pilgrims on a purposeful journey towards an eternal home</a:t>
            </a:r>
          </a:p>
          <a:p>
            <a:r>
              <a:rPr lang="en-US" dirty="0"/>
              <a:t>Context was the uncertainty of Anglo-Saxon daily life</a:t>
            </a:r>
          </a:p>
          <a:p>
            <a:r>
              <a:rPr lang="en-GB" dirty="0"/>
              <a:t>New values, courage to take risks, forgiveness and the offer of a new life to rich and poor alike. </a:t>
            </a:r>
          </a:p>
          <a:p>
            <a:r>
              <a:rPr lang="en-GB" dirty="0"/>
              <a:t>Using power for good – justice and care for others.</a:t>
            </a:r>
          </a:p>
          <a:p>
            <a:endParaRPr lang="en-US" dirty="0"/>
          </a:p>
        </p:txBody>
      </p:sp>
      <p:pic>
        <p:nvPicPr>
          <p:cNvPr id="9" name="Picture Placeholder 8">
            <a:extLst>
              <a:ext uri="{FF2B5EF4-FFF2-40B4-BE49-F238E27FC236}">
                <a16:creationId xmlns:a16="http://schemas.microsoft.com/office/drawing/2014/main" id="{B41158CE-8B4E-2545-7B52-A0DA0FB13C9B}"/>
              </a:ext>
            </a:extLst>
          </p:cNvPr>
          <p:cNvPicPr>
            <a:picLocks noGrp="1" noChangeAspect="1"/>
          </p:cNvPicPr>
          <p:nvPr>
            <p:ph type="pic" sz="quarter" idx="11"/>
          </p:nvPr>
        </p:nvPicPr>
        <p:blipFill>
          <a:blip r:embed="rId2"/>
          <a:srcRect t="11333" b="11333"/>
          <a:stretch>
            <a:fillRect/>
          </a:stretch>
        </p:blipFill>
        <p:spPr>
          <a:xfrm>
            <a:off x="7153520" y="1933654"/>
            <a:ext cx="4481634" cy="4621053"/>
          </a:xfrm>
          <a:prstGeom prst="rect">
            <a:avLst/>
          </a:prstGeom>
        </p:spPr>
      </p:pic>
    </p:spTree>
    <p:extLst>
      <p:ext uri="{BB962C8B-B14F-4D97-AF65-F5344CB8AC3E}">
        <p14:creationId xmlns:p14="http://schemas.microsoft.com/office/powerpoint/2010/main" val="260691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4CE4-5B78-683B-F002-9410CA517A84}"/>
              </a:ext>
            </a:extLst>
          </p:cNvPr>
          <p:cNvSpPr>
            <a:spLocks noGrp="1"/>
          </p:cNvSpPr>
          <p:nvPr>
            <p:ph type="ctrTitle"/>
          </p:nvPr>
        </p:nvSpPr>
        <p:spPr/>
        <p:txBody>
          <a:bodyPr/>
          <a:lstStyle/>
          <a:p>
            <a:pPr algn="ctr"/>
            <a:r>
              <a:rPr lang="en-US" dirty="0"/>
              <a:t>St Nicolas post-reformation</a:t>
            </a:r>
          </a:p>
        </p:txBody>
      </p:sp>
      <p:sp>
        <p:nvSpPr>
          <p:cNvPr id="3" name="Text Placeholder 2">
            <a:extLst>
              <a:ext uri="{FF2B5EF4-FFF2-40B4-BE49-F238E27FC236}">
                <a16:creationId xmlns:a16="http://schemas.microsoft.com/office/drawing/2014/main" id="{DBC297BC-04F1-0017-2562-6012E3898970}"/>
              </a:ext>
            </a:extLst>
          </p:cNvPr>
          <p:cNvSpPr>
            <a:spLocks noGrp="1"/>
          </p:cNvSpPr>
          <p:nvPr>
            <p:ph type="body" sz="quarter" idx="10"/>
          </p:nvPr>
        </p:nvSpPr>
        <p:spPr>
          <a:xfrm>
            <a:off x="550863" y="2157413"/>
            <a:ext cx="5545137" cy="4173537"/>
          </a:xfrm>
        </p:spPr>
        <p:txBody>
          <a:bodyPr/>
          <a:lstStyle/>
          <a:p>
            <a:r>
              <a:rPr lang="en-US" dirty="0"/>
              <a:t>Our record at St Nicolas homilies from the 17</a:t>
            </a:r>
            <a:r>
              <a:rPr lang="en-US" baseline="30000" dirty="0"/>
              <a:t>th</a:t>
            </a:r>
            <a:r>
              <a:rPr lang="en-US" dirty="0"/>
              <a:t> century</a:t>
            </a:r>
          </a:p>
          <a:p>
            <a:r>
              <a:rPr lang="en-US" dirty="0"/>
              <a:t>Post-reformation focus on education and </a:t>
            </a:r>
            <a:r>
              <a:rPr lang="en-US" dirty="0" err="1"/>
              <a:t>teachibg</a:t>
            </a:r>
            <a:endParaRPr lang="en-US" dirty="0"/>
          </a:p>
          <a:p>
            <a:r>
              <a:rPr lang="en-GB" dirty="0"/>
              <a:t>Readers were laymen allowed to read the services of the 1559 Prayer Book</a:t>
            </a:r>
          </a:p>
          <a:p>
            <a:r>
              <a:rPr lang="en-GB" dirty="0"/>
              <a:t>Pastoral and political tools by the Church of England to maintain orthodoxy</a:t>
            </a:r>
          </a:p>
          <a:p>
            <a:r>
              <a:rPr lang="en-GB" dirty="0"/>
              <a:t>The Readers read the homilies to the congregation.</a:t>
            </a:r>
            <a:endParaRPr lang="en-US" dirty="0"/>
          </a:p>
          <a:p>
            <a:endParaRPr lang="en-US" dirty="0"/>
          </a:p>
        </p:txBody>
      </p:sp>
      <p:pic>
        <p:nvPicPr>
          <p:cNvPr id="6" name="Picture Placeholder 5">
            <a:extLst>
              <a:ext uri="{FF2B5EF4-FFF2-40B4-BE49-F238E27FC236}">
                <a16:creationId xmlns:a16="http://schemas.microsoft.com/office/drawing/2014/main" id="{32315747-CF95-16E7-74F9-EFE9E0C40F61}"/>
              </a:ext>
            </a:extLst>
          </p:cNvPr>
          <p:cNvPicPr>
            <a:picLocks noGrp="1" noChangeAspect="1"/>
          </p:cNvPicPr>
          <p:nvPr>
            <p:ph type="pic" sz="quarter" idx="11"/>
          </p:nvPr>
        </p:nvPicPr>
        <p:blipFill>
          <a:blip r:embed="rId2"/>
          <a:srcRect l="1511" r="1511"/>
          <a:stretch>
            <a:fillRect/>
          </a:stretch>
        </p:blipFill>
        <p:spPr>
          <a:xfrm>
            <a:off x="6668533" y="2157413"/>
            <a:ext cx="4966256" cy="3815124"/>
          </a:xfrm>
          <a:prstGeom prst="rect">
            <a:avLst/>
          </a:prstGeom>
        </p:spPr>
      </p:pic>
    </p:spTree>
    <p:extLst>
      <p:ext uri="{BB962C8B-B14F-4D97-AF65-F5344CB8AC3E}">
        <p14:creationId xmlns:p14="http://schemas.microsoft.com/office/powerpoint/2010/main" val="818254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00B3-ABF8-3134-CEEB-7C81B986D8DB}"/>
              </a:ext>
            </a:extLst>
          </p:cNvPr>
          <p:cNvSpPr>
            <a:spLocks noGrp="1"/>
          </p:cNvSpPr>
          <p:nvPr>
            <p:ph type="ctrTitle"/>
          </p:nvPr>
        </p:nvSpPr>
        <p:spPr/>
        <p:txBody>
          <a:bodyPr/>
          <a:lstStyle/>
          <a:p>
            <a:pPr algn="ctr"/>
            <a:r>
              <a:rPr lang="en-US" dirty="0"/>
              <a:t>Continuing the Pilgrimage Journey</a:t>
            </a:r>
          </a:p>
        </p:txBody>
      </p:sp>
      <p:sp>
        <p:nvSpPr>
          <p:cNvPr id="3" name="Text Placeholder 2">
            <a:extLst>
              <a:ext uri="{FF2B5EF4-FFF2-40B4-BE49-F238E27FC236}">
                <a16:creationId xmlns:a16="http://schemas.microsoft.com/office/drawing/2014/main" id="{D895D60A-EF45-C2D4-EF05-368AA5D98A8A}"/>
              </a:ext>
            </a:extLst>
          </p:cNvPr>
          <p:cNvSpPr>
            <a:spLocks noGrp="1"/>
          </p:cNvSpPr>
          <p:nvPr>
            <p:ph type="body" sz="quarter" idx="10"/>
          </p:nvPr>
        </p:nvSpPr>
        <p:spPr>
          <a:xfrm>
            <a:off x="550862" y="2157413"/>
            <a:ext cx="10456661" cy="1552493"/>
          </a:xfrm>
        </p:spPr>
        <p:txBody>
          <a:bodyPr/>
          <a:lstStyle/>
          <a:p>
            <a:pPr marL="0" indent="0">
              <a:buNone/>
            </a:pPr>
            <a:r>
              <a:rPr lang="en-GB" dirty="0"/>
              <a:t>Reading:	1 Peter 2.9-11 </a:t>
            </a:r>
          </a:p>
          <a:p>
            <a:r>
              <a:rPr lang="en-US" dirty="0"/>
              <a:t>Seeing God at work in every encounter with the Gospel, every pilgrim journey</a:t>
            </a:r>
          </a:p>
          <a:p>
            <a:r>
              <a:rPr lang="en-US" dirty="0"/>
              <a:t>Spreading the word, planting seeds of faith which transform</a:t>
            </a:r>
          </a:p>
          <a:p>
            <a:r>
              <a:rPr lang="en-US" dirty="0"/>
              <a:t>Rediscovering what it means to welcome others</a:t>
            </a:r>
          </a:p>
          <a:p>
            <a:endParaRPr lang="en-US" dirty="0"/>
          </a:p>
        </p:txBody>
      </p:sp>
      <p:sp>
        <p:nvSpPr>
          <p:cNvPr id="12" name="Picture Placeholder 10">
            <a:extLst>
              <a:ext uri="{FF2B5EF4-FFF2-40B4-BE49-F238E27FC236}">
                <a16:creationId xmlns:a16="http://schemas.microsoft.com/office/drawing/2014/main" id="{6AF0BC87-0FB7-E576-962E-8C4739677465}"/>
              </a:ext>
            </a:extLst>
          </p:cNvPr>
          <p:cNvSpPr txBox="1">
            <a:spLocks/>
          </p:cNvSpPr>
          <p:nvPr/>
        </p:nvSpPr>
        <p:spPr>
          <a:xfrm>
            <a:off x="7396372" y="4609674"/>
            <a:ext cx="3393464" cy="17212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17" name="Picture Placeholder 7">
            <a:extLst>
              <a:ext uri="{FF2B5EF4-FFF2-40B4-BE49-F238E27FC236}">
                <a16:creationId xmlns:a16="http://schemas.microsoft.com/office/drawing/2014/main" id="{04A81516-2933-173E-7962-EA3D57F59E30}"/>
              </a:ext>
            </a:extLst>
          </p:cNvPr>
          <p:cNvPicPr>
            <a:picLocks noChangeAspect="1"/>
          </p:cNvPicPr>
          <p:nvPr/>
        </p:nvPicPr>
        <p:blipFill>
          <a:blip r:embed="rId2"/>
          <a:srcRect t="8866" b="8866"/>
          <a:stretch>
            <a:fillRect/>
          </a:stretch>
        </p:blipFill>
        <p:spPr>
          <a:xfrm>
            <a:off x="608450" y="3709906"/>
            <a:ext cx="4844301" cy="2988985"/>
          </a:xfrm>
          <a:prstGeom prst="rect">
            <a:avLst/>
          </a:prstGeom>
        </p:spPr>
      </p:pic>
      <p:pic>
        <p:nvPicPr>
          <p:cNvPr id="18" name="Picture Placeholder 5">
            <a:extLst>
              <a:ext uri="{FF2B5EF4-FFF2-40B4-BE49-F238E27FC236}">
                <a16:creationId xmlns:a16="http://schemas.microsoft.com/office/drawing/2014/main" id="{C14CF5C5-1706-4FD1-E12C-586DB42F77A3}"/>
              </a:ext>
            </a:extLst>
          </p:cNvPr>
          <p:cNvPicPr>
            <a:picLocks noChangeAspect="1"/>
          </p:cNvPicPr>
          <p:nvPr/>
        </p:nvPicPr>
        <p:blipFill>
          <a:blip r:embed="rId3"/>
          <a:srcRect l="4530" r="4530"/>
          <a:stretch>
            <a:fillRect/>
          </a:stretch>
        </p:blipFill>
        <p:spPr>
          <a:xfrm>
            <a:off x="6093009" y="3709906"/>
            <a:ext cx="5134743" cy="3023787"/>
          </a:xfrm>
          <a:prstGeom prst="rect">
            <a:avLst/>
          </a:prstGeom>
        </p:spPr>
      </p:pic>
    </p:spTree>
    <p:extLst>
      <p:ext uri="{BB962C8B-B14F-4D97-AF65-F5344CB8AC3E}">
        <p14:creationId xmlns:p14="http://schemas.microsoft.com/office/powerpoint/2010/main" val="292295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53E5-8658-E816-6F6B-751760B868DE}"/>
              </a:ext>
            </a:extLst>
          </p:cNvPr>
          <p:cNvSpPr>
            <a:spLocks noGrp="1"/>
          </p:cNvSpPr>
          <p:nvPr>
            <p:ph type="ctrTitle"/>
          </p:nvPr>
        </p:nvSpPr>
        <p:spPr/>
        <p:txBody>
          <a:bodyPr/>
          <a:lstStyle/>
          <a:p>
            <a:pPr algn="ctr"/>
            <a:r>
              <a:rPr lang="en-US" dirty="0"/>
              <a:t>Questions</a:t>
            </a:r>
          </a:p>
        </p:txBody>
      </p:sp>
      <p:sp>
        <p:nvSpPr>
          <p:cNvPr id="3" name="Text Placeholder 2">
            <a:extLst>
              <a:ext uri="{FF2B5EF4-FFF2-40B4-BE49-F238E27FC236}">
                <a16:creationId xmlns:a16="http://schemas.microsoft.com/office/drawing/2014/main" id="{78C3A8A9-B457-A1D8-9F1B-341BD06D62EE}"/>
              </a:ext>
            </a:extLst>
          </p:cNvPr>
          <p:cNvSpPr>
            <a:spLocks noGrp="1"/>
          </p:cNvSpPr>
          <p:nvPr>
            <p:ph type="body" sz="quarter" idx="10"/>
          </p:nvPr>
        </p:nvSpPr>
        <p:spPr>
          <a:xfrm>
            <a:off x="550864" y="1377451"/>
            <a:ext cx="11084290" cy="5173419"/>
          </a:xfrm>
        </p:spPr>
        <p:txBody>
          <a:bodyPr/>
          <a:lstStyle/>
          <a:p>
            <a:pPr marL="0" indent="0">
              <a:buNone/>
            </a:pPr>
            <a:endParaRPr lang="en-GB" sz="4000" dirty="0"/>
          </a:p>
          <a:p>
            <a:pPr marL="0" indent="0">
              <a:buNone/>
            </a:pPr>
            <a:r>
              <a:rPr lang="en-GB" sz="4000" dirty="0"/>
              <a:t>Do you find pilgrimage a helpful way of thinking of your faith journey?</a:t>
            </a:r>
          </a:p>
          <a:p>
            <a:pPr marL="0" indent="0">
              <a:buNone/>
            </a:pPr>
            <a:endParaRPr lang="en-GB" sz="4000" dirty="0"/>
          </a:p>
          <a:p>
            <a:pPr marL="0" indent="0">
              <a:buNone/>
            </a:pPr>
            <a:r>
              <a:rPr lang="en-GB" sz="4000" dirty="0"/>
              <a:t>Where are we as church and individuals on our journey?</a:t>
            </a:r>
          </a:p>
          <a:p>
            <a:pPr marL="0" indent="0">
              <a:buNone/>
            </a:pPr>
            <a:endParaRPr lang="en-GB" sz="4000" dirty="0"/>
          </a:p>
          <a:p>
            <a:pPr marL="0" indent="0">
              <a:buNone/>
            </a:pPr>
            <a:r>
              <a:rPr lang="en-GB" sz="4000" dirty="0"/>
              <a:t>How do we reflect God’s love and values ?</a:t>
            </a:r>
          </a:p>
          <a:p>
            <a:endParaRPr lang="en-US" dirty="0"/>
          </a:p>
        </p:txBody>
      </p:sp>
    </p:spTree>
    <p:extLst>
      <p:ext uri="{BB962C8B-B14F-4D97-AF65-F5344CB8AC3E}">
        <p14:creationId xmlns:p14="http://schemas.microsoft.com/office/powerpoint/2010/main" val="2250759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D45D-0074-6C68-8DE3-5528C083A1F2}"/>
              </a:ext>
            </a:extLst>
          </p:cNvPr>
          <p:cNvSpPr>
            <a:spLocks noGrp="1"/>
          </p:cNvSpPr>
          <p:nvPr>
            <p:ph type="ctrTitle"/>
          </p:nvPr>
        </p:nvSpPr>
        <p:spPr/>
        <p:txBody>
          <a:bodyPr/>
          <a:lstStyle/>
          <a:p>
            <a:pPr algn="ctr"/>
            <a:r>
              <a:rPr lang="en-US" dirty="0"/>
              <a:t>BERTHA OF KENT</a:t>
            </a:r>
          </a:p>
        </p:txBody>
      </p:sp>
      <p:sp>
        <p:nvSpPr>
          <p:cNvPr id="7" name="TextBox 6">
            <a:extLst>
              <a:ext uri="{FF2B5EF4-FFF2-40B4-BE49-F238E27FC236}">
                <a16:creationId xmlns:a16="http://schemas.microsoft.com/office/drawing/2014/main" id="{7C717AC8-D78F-AE50-5CA2-E64A4A019183}"/>
              </a:ext>
            </a:extLst>
          </p:cNvPr>
          <p:cNvSpPr txBox="1"/>
          <p:nvPr/>
        </p:nvSpPr>
        <p:spPr>
          <a:xfrm>
            <a:off x="550864" y="2032933"/>
            <a:ext cx="5410098" cy="3367653"/>
          </a:xfrm>
          <a:prstGeom prst="rect">
            <a:avLst/>
          </a:prstGeom>
          <a:noFill/>
        </p:spPr>
        <p:txBody>
          <a:bodyPr wrap="square" rtlCol="0">
            <a:spAutoFit/>
          </a:bodyPr>
          <a:lstStyle/>
          <a:p>
            <a:pPr marL="285750" indent="-285750" eaLnBrk="0" fontAlgn="base" hangingPunct="0">
              <a:lnSpc>
                <a:spcPct val="150000"/>
              </a:lnSpc>
              <a:spcBef>
                <a:spcPct val="0"/>
              </a:spcBef>
              <a:spcAft>
                <a:spcPct val="0"/>
              </a:spcAft>
              <a:buFont typeface="Arial" panose="020B0604020202020204" pitchFamily="34" charset="0"/>
              <a:buChar char="•"/>
            </a:pPr>
            <a:r>
              <a:rPr lang="en-US" altLang="en-US" dirty="0">
                <a:solidFill>
                  <a:srgbClr val="000000"/>
                </a:solidFill>
                <a:latin typeface="Raleway" pitchFamily="2" charset="77"/>
                <a:ea typeface="GillSans" panose="020B0A02020104020203" pitchFamily="34" charset="77"/>
              </a:rPr>
              <a:t>Born around 560 AD </a:t>
            </a:r>
          </a:p>
          <a:p>
            <a:pPr marL="285750" lvl="0" indent="-285750" eaLnBrk="0" fontAlgn="base" hangingPunct="0">
              <a:lnSpc>
                <a:spcPct val="150000"/>
              </a:lnSpc>
              <a:spcBef>
                <a:spcPct val="0"/>
              </a:spcBef>
              <a:spcAft>
                <a:spcPct val="0"/>
              </a:spcAft>
              <a:buFont typeface="Arial" panose="020B0604020202020204" pitchFamily="34" charset="0"/>
              <a:buChar char="•"/>
            </a:pPr>
            <a:r>
              <a:rPr lang="en-US" altLang="en-US" dirty="0">
                <a:solidFill>
                  <a:srgbClr val="000000"/>
                </a:solidFill>
                <a:latin typeface="Raleway" pitchFamily="2" charset="77"/>
                <a:ea typeface="GillSans" panose="020B0A02020104020203" pitchFamily="34" charset="77"/>
              </a:rPr>
              <a:t>Grew up as a Frankish princess near Tours, France. </a:t>
            </a:r>
          </a:p>
          <a:p>
            <a:pPr marL="285750" lvl="0" indent="-285750" eaLnBrk="0" fontAlgn="base" hangingPunct="0">
              <a:lnSpc>
                <a:spcPct val="150000"/>
              </a:lnSpc>
              <a:spcBef>
                <a:spcPct val="0"/>
              </a:spcBef>
              <a:spcAft>
                <a:spcPct val="0"/>
              </a:spcAft>
              <a:buFont typeface="Arial" panose="020B0604020202020204" pitchFamily="34" charset="0"/>
              <a:buChar char="•"/>
            </a:pPr>
            <a:r>
              <a:rPr lang="en-US" altLang="en-US" dirty="0">
                <a:solidFill>
                  <a:srgbClr val="000000"/>
                </a:solidFill>
                <a:latin typeface="Raleway" pitchFamily="2" charset="77"/>
                <a:ea typeface="GillSans" panose="020B0A02020104020203" pitchFamily="34" charset="77"/>
              </a:rPr>
              <a:t>Father was Charibert I, King of Paris.</a:t>
            </a:r>
            <a:endParaRPr lang="en-US" altLang="en-US" dirty="0">
              <a:latin typeface="Raleway" pitchFamily="2" charset="77"/>
            </a:endParaRPr>
          </a:p>
          <a:p>
            <a:pPr marL="285750" lvl="0" indent="-285750" eaLnBrk="0" fontAlgn="base" hangingPunct="0">
              <a:lnSpc>
                <a:spcPct val="150000"/>
              </a:lnSpc>
              <a:spcBef>
                <a:spcPct val="0"/>
              </a:spcBef>
              <a:spcAft>
                <a:spcPct val="0"/>
              </a:spcAft>
              <a:buFont typeface="Arial" panose="020B0604020202020204" pitchFamily="34" charset="0"/>
              <a:buChar char="•"/>
            </a:pPr>
            <a:r>
              <a:rPr lang="en-US" altLang="en-US" dirty="0">
                <a:solidFill>
                  <a:srgbClr val="000000"/>
                </a:solidFill>
                <a:latin typeface="Raleway" pitchFamily="2" charset="77"/>
                <a:ea typeface="GillSans" panose="020B0A02020104020203" pitchFamily="34" charset="77"/>
              </a:rPr>
              <a:t>Married Aethelberht, pagan king of Kent around 580 AD</a:t>
            </a:r>
          </a:p>
          <a:p>
            <a:pPr marL="285750" lvl="0" indent="-285750" eaLnBrk="0" fontAlgn="base" hangingPunct="0">
              <a:lnSpc>
                <a:spcPct val="150000"/>
              </a:lnSpc>
              <a:spcBef>
                <a:spcPct val="0"/>
              </a:spcBef>
              <a:spcAft>
                <a:spcPct val="0"/>
              </a:spcAft>
              <a:buFont typeface="Arial" panose="020B0604020202020204" pitchFamily="34" charset="0"/>
              <a:buChar char="•"/>
            </a:pPr>
            <a:r>
              <a:rPr lang="en-US" altLang="en-US" dirty="0">
                <a:solidFill>
                  <a:srgbClr val="000000"/>
                </a:solidFill>
                <a:latin typeface="Raleway" pitchFamily="2" charset="77"/>
                <a:ea typeface="GillSans" panose="020B0A02020104020203" pitchFamily="34" charset="77"/>
              </a:rPr>
              <a:t>A political alliance between the Franks and Anglo-Saxons.</a:t>
            </a:r>
            <a:endParaRPr lang="en-US" altLang="en-US" dirty="0">
              <a:latin typeface="Raleway" pitchFamily="2" charset="77"/>
            </a:endParaRPr>
          </a:p>
        </p:txBody>
      </p:sp>
      <p:pic>
        <p:nvPicPr>
          <p:cNvPr id="12" name="Picture Placeholder 7">
            <a:extLst>
              <a:ext uri="{FF2B5EF4-FFF2-40B4-BE49-F238E27FC236}">
                <a16:creationId xmlns:a16="http://schemas.microsoft.com/office/drawing/2014/main" id="{7B810342-0F1E-CC74-FBAC-5017D9A91255}"/>
              </a:ext>
            </a:extLst>
          </p:cNvPr>
          <p:cNvPicPr>
            <a:picLocks noChangeAspect="1"/>
          </p:cNvPicPr>
          <p:nvPr/>
        </p:nvPicPr>
        <p:blipFill>
          <a:blip r:embed="rId2"/>
          <a:srcRect t="5648" b="5648"/>
          <a:stretch>
            <a:fillRect/>
          </a:stretch>
        </p:blipFill>
        <p:spPr>
          <a:xfrm>
            <a:off x="7349322" y="2032933"/>
            <a:ext cx="3820248" cy="4518293"/>
          </a:xfrm>
          <a:prstGeom prst="rect">
            <a:avLst/>
          </a:prstGeom>
        </p:spPr>
      </p:pic>
    </p:spTree>
    <p:extLst>
      <p:ext uri="{BB962C8B-B14F-4D97-AF65-F5344CB8AC3E}">
        <p14:creationId xmlns:p14="http://schemas.microsoft.com/office/powerpoint/2010/main" val="1081554935"/>
      </p:ext>
    </p:extLst>
  </p:cSld>
  <p:clrMapOvr>
    <a:masterClrMapping/>
  </p:clrMapOvr>
</p:sld>
</file>

<file path=ppt/theme/theme1.xml><?xml version="1.0" encoding="utf-8"?>
<a:theme xmlns:a="http://schemas.openxmlformats.org/drawingml/2006/main" name="Intro Slide">
  <a:themeElements>
    <a:clrScheme name="The Great Invitation">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4362</TotalTime>
  <Words>797</Words>
  <Application>Microsoft Macintosh PowerPoint</Application>
  <PresentationFormat>Widescreen</PresentationFormat>
  <Paragraphs>83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Raleway</vt:lpstr>
      <vt:lpstr>Arial</vt:lpstr>
      <vt:lpstr>Aptos</vt:lpstr>
      <vt:lpstr>GillSans</vt:lpstr>
      <vt:lpstr>Cormorant Unicase</vt:lpstr>
      <vt:lpstr>Intro Slide</vt:lpstr>
      <vt:lpstr>PowerPoint Presentation</vt:lpstr>
      <vt:lpstr>   The venerable bede</vt:lpstr>
      <vt:lpstr>The venerable bede</vt:lpstr>
      <vt:lpstr>Ecclesiastical History of the English People</vt:lpstr>
      <vt:lpstr>Bede’s writings</vt:lpstr>
      <vt:lpstr>St Nicolas post-reformation</vt:lpstr>
      <vt:lpstr>Continuing the Pilgrimage Journey</vt:lpstr>
      <vt:lpstr>Questions</vt:lpstr>
      <vt:lpstr>BERTHA OF KENT</vt:lpstr>
      <vt:lpstr>BERTHA OF KENT</vt:lpstr>
      <vt:lpstr>BERTHA’S ROLE IN THE RISE OF CHRISTIANITY IN ENGLAND</vt:lpstr>
      <vt:lpstr>BERTHA’S ROLE IN THE RISE OF CHRISTIANITY IN ENGLAND</vt:lpstr>
      <vt:lpstr>BERTHA’S ROLE IN THE RISE OF CHRISTIANITY IN ENGLAND</vt:lpstr>
      <vt:lpstr>Questions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Samuel Poch</dc:creator>
  <cp:keywords/>
  <dc:description/>
  <cp:lastModifiedBy>Jill Sandham</cp:lastModifiedBy>
  <cp:revision>27</cp:revision>
  <cp:lastPrinted>2026-06-11T21:31:21Z</cp:lastPrinted>
  <dcterms:created xsi:type="dcterms:W3CDTF">2022-07-07T10:03:00Z</dcterms:created>
  <dcterms:modified xsi:type="dcterms:W3CDTF">2026-06-14T05:15:22Z</dcterms:modified>
  <cp:category/>
</cp:coreProperties>
</file>